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7556500" cx="10680700"/>
  <p:notesSz cx="10680700" cy="7556500"/>
  <p:embeddedFontLst>
    <p:embeddedFont>
      <p:font typeface="Poppins"/>
      <p:regular r:id="rId29"/>
      <p:bold r:id="rId30"/>
      <p:italic r:id="rId31"/>
      <p:boldItalic r:id="rId32"/>
    </p:embeddedFont>
    <p:embeddedFont>
      <p:font typeface="Noto Sans"/>
      <p:regular r:id="rId33"/>
      <p:bold r:id="rId34"/>
      <p:italic r:id="rId35"/>
      <p:boldItalic r:id="rId36"/>
    </p:embeddedFont>
    <p:embeddedFont>
      <p:font typeface="Tahoma"/>
      <p:regular r:id="rId37"/>
      <p:bold r:id="rId38"/>
    </p:embeddedFont>
    <p:embeddedFont>
      <p:font typeface="Helvetica Neue"/>
      <p:regular r:id="rId39"/>
      <p:bold r:id="rId40"/>
      <p:italic r:id="rId41"/>
      <p:boldItalic r:id="rId42"/>
    </p:embeddedFont>
    <p:embeddedFont>
      <p:font typeface="Arial Black"/>
      <p:regular r:id="rId43"/>
    </p:embeddedFont>
    <p:embeddedFont>
      <p:font typeface="Gill Sans"/>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445395-7140-4476-AEA6-79DF8CF099E5}">
  <a:tblStyle styleId="{72445395-7140-4476-AEA6-79DF8CF099E5}"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4.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6.xml"/><Relationship Id="rId44" Type="http://schemas.openxmlformats.org/officeDocument/2006/relationships/font" Target="fonts/GillSans-bold.fntdata"/><Relationship Id="rId21" Type="http://schemas.openxmlformats.org/officeDocument/2006/relationships/slide" Target="slides/slide15.xml"/><Relationship Id="rId43" Type="http://schemas.openxmlformats.org/officeDocument/2006/relationships/font" Target="fonts/ArialBlack-regular.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oppi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5.xml"/><Relationship Id="rId33" Type="http://schemas.openxmlformats.org/officeDocument/2006/relationships/font" Target="fonts/NotoSans-regular.fntdata"/><Relationship Id="rId10" Type="http://schemas.openxmlformats.org/officeDocument/2006/relationships/slide" Target="slides/slide4.xml"/><Relationship Id="rId32" Type="http://schemas.openxmlformats.org/officeDocument/2006/relationships/font" Target="fonts/Poppins-boldItalic.fntdata"/><Relationship Id="rId13" Type="http://schemas.openxmlformats.org/officeDocument/2006/relationships/slide" Target="slides/slide7.xml"/><Relationship Id="rId35" Type="http://schemas.openxmlformats.org/officeDocument/2006/relationships/font" Target="fonts/NotoSans-italic.fntdata"/><Relationship Id="rId12" Type="http://schemas.openxmlformats.org/officeDocument/2006/relationships/slide" Target="slides/slide6.xml"/><Relationship Id="rId34" Type="http://schemas.openxmlformats.org/officeDocument/2006/relationships/font" Target="fonts/NotoSans-bold.fntdata"/><Relationship Id="rId15" Type="http://schemas.openxmlformats.org/officeDocument/2006/relationships/slide" Target="slides/slide9.xml"/><Relationship Id="rId37" Type="http://schemas.openxmlformats.org/officeDocument/2006/relationships/font" Target="fonts/Tahoma-regular.fntdata"/><Relationship Id="rId14" Type="http://schemas.openxmlformats.org/officeDocument/2006/relationships/slide" Target="slides/slide8.xml"/><Relationship Id="rId36" Type="http://schemas.openxmlformats.org/officeDocument/2006/relationships/font" Target="fonts/NotoSans-boldItalic.fntdata"/><Relationship Id="rId17" Type="http://schemas.openxmlformats.org/officeDocument/2006/relationships/slide" Target="slides/slide11.xml"/><Relationship Id="rId39" Type="http://schemas.openxmlformats.org/officeDocument/2006/relationships/font" Target="fonts/HelveticaNeue-regular.fntdata"/><Relationship Id="rId16" Type="http://schemas.openxmlformats.org/officeDocument/2006/relationships/slide" Target="slides/slide10.xml"/><Relationship Id="rId38" Type="http://schemas.openxmlformats.org/officeDocument/2006/relationships/font" Target="fonts/Tahoma-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627563" cy="3794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6049963" y="0"/>
            <a:ext cx="4627562" cy="379413"/>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7177088"/>
            <a:ext cx="4627563" cy="37941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2: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2: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3: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4: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4: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5: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6: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7: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Notes to Bas: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Deze slide staat behoorlijk vol tekst dus niet helemaal handig voor de deelnemers om te laten zien. Dus highlights benoemen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Belangrijk is waarom deze info zo belangrijk is uit publicaties ( geef dit ook zo door aan de deelnemers ) </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Veel van deze linker moleculen, die vrij kunnen komen tijdens de afbraak van verknoopt HA, zijn giftig en hebben irriterende of corrosieve effecten wanneer de omringende stoffen   levensvatbare weefsels worden eraan blootgesteld</a:t>
            </a:r>
            <a:endParaRPr/>
          </a:p>
          <a:p>
            <a:pPr indent="-171450" lvl="0" marL="171450" rtl="0" algn="l">
              <a:spcBef>
                <a:spcPts val="0"/>
              </a:spcBef>
              <a:spcAft>
                <a:spcPts val="0"/>
              </a:spcAft>
              <a:buClr>
                <a:schemeClr val="dk1"/>
              </a:buClr>
              <a:buSzPts val="1200"/>
              <a:buFont typeface="Calibri"/>
              <a:buChar char="-"/>
            </a:pPr>
            <a:r>
              <a:rPr lang="en-US"/>
              <a:t>Een te hoge mate van modificatie en verknoping kan mogelijk invloed hebben op debiocompatibiliteit van de HA-hydrogel</a:t>
            </a:r>
            <a:endParaRPr/>
          </a:p>
          <a:p>
            <a:pPr indent="-171450" lvl="0" marL="171450" rtl="0" algn="l">
              <a:spcBef>
                <a:spcPts val="0"/>
              </a:spcBef>
              <a:spcAft>
                <a:spcPts val="0"/>
              </a:spcAft>
              <a:buClr>
                <a:schemeClr val="dk1"/>
              </a:buClr>
              <a:buSzPts val="1200"/>
              <a:buFont typeface="Calibri"/>
              <a:buChar char="-"/>
            </a:pPr>
            <a:r>
              <a:rPr lang="en-US"/>
              <a:t>Deze chemische bruggen introduceren extra chemicaliën in het natuurlijke HA die mogelijk problemen kunnen veroorzaken, zoals immunologische reacties en granulomen</a:t>
            </a:r>
            <a:endParaRPr/>
          </a:p>
          <a:p>
            <a:pPr indent="-95250" lvl="0" marL="17145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1" name="Google Shape;251;p17: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8: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8: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9: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9: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Bas zijn toelichting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Dankzij de fijne en gehomogeniseerde deeltjes vertoont Starfill een zeer klein percentage verandering in de complexe viscositeit en deeltjesgrootte wanneer het via een 30-G naald wordt geïnjecteerd.Normaal gesproken mogen grote geldeeltjes die vulstoffen bevatten niet worden gebruikt met dunne naalden.gegeven de significante veranderingen in de deeltjesgrootte en het reologisch evenwicht die door de dunne naald gaan</a:t>
            </a:r>
            <a:endParaRPr/>
          </a:p>
        </p:txBody>
      </p:sp>
      <p:sp>
        <p:nvSpPr>
          <p:cNvPr id="285" name="Google Shape;285;p19: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0: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3: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 name="Google Shape;61;p3: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a:latin typeface="Poppins"/>
                <a:ea typeface="Poppins"/>
                <a:cs typeface="Poppins"/>
                <a:sym typeface="Poppins"/>
              </a:rPr>
              <a:t>Verhaal Werd:</a:t>
            </a:r>
            <a:endParaRPr/>
          </a:p>
          <a:p>
            <a:pPr indent="0" lvl="0" marL="0" rtl="0" algn="l">
              <a:spcBef>
                <a:spcPts val="0"/>
              </a:spcBef>
              <a:spcAft>
                <a:spcPts val="0"/>
              </a:spcAft>
              <a:buNone/>
            </a:pPr>
            <a:r>
              <a:t/>
            </a:r>
            <a:endParaRPr b="1" i="0">
              <a:latin typeface="Poppins"/>
              <a:ea typeface="Poppins"/>
              <a:cs typeface="Poppins"/>
              <a:sym typeface="Poppins"/>
            </a:endParaRPr>
          </a:p>
          <a:p>
            <a:pPr indent="0" lvl="0" marL="0" rtl="0" algn="l">
              <a:spcBef>
                <a:spcPts val="0"/>
              </a:spcBef>
              <a:spcAft>
                <a:spcPts val="0"/>
              </a:spcAft>
              <a:buNone/>
            </a:pPr>
            <a:r>
              <a:rPr b="1" i="0" lang="en-US">
                <a:latin typeface="Poppins"/>
                <a:ea typeface="Poppins"/>
                <a:cs typeface="Poppins"/>
                <a:sym typeface="Poppins"/>
              </a:rPr>
              <a:t>Extra waarom Korean skincare</a:t>
            </a:r>
            <a:endParaRPr b="1" i="0">
              <a:latin typeface="Poppins"/>
              <a:ea typeface="Poppins"/>
              <a:cs typeface="Poppins"/>
              <a:sym typeface="Poppins"/>
            </a:endParaRPr>
          </a:p>
          <a:p>
            <a:pPr indent="0" lvl="0" marL="0" rtl="0" algn="l">
              <a:spcBef>
                <a:spcPts val="0"/>
              </a:spcBef>
              <a:spcAft>
                <a:spcPts val="0"/>
              </a:spcAft>
              <a:buNone/>
            </a:pPr>
            <a:r>
              <a:rPr b="0" i="0" lang="en-US">
                <a:solidFill>
                  <a:srgbClr val="000000"/>
                </a:solidFill>
                <a:latin typeface="Poppins"/>
                <a:ea typeface="Poppins"/>
                <a:cs typeface="Poppins"/>
                <a:sym typeface="Poppins"/>
              </a:rPr>
              <a:t>Ineens hoor je er overal over en vullen zelfs de schappen van de plaatselijke drogisterij zich met </a:t>
            </a:r>
            <a:r>
              <a:rPr b="1" i="0" lang="en-US">
                <a:solidFill>
                  <a:srgbClr val="000000"/>
                </a:solidFill>
                <a:latin typeface="Poppins"/>
                <a:ea typeface="Poppins"/>
                <a:cs typeface="Poppins"/>
                <a:sym typeface="Poppins"/>
              </a:rPr>
              <a:t>K-beauty producten</a:t>
            </a:r>
            <a:r>
              <a:rPr b="0" i="0" lang="en-US">
                <a:solidFill>
                  <a:srgbClr val="000000"/>
                </a:solidFill>
                <a:latin typeface="Poppins"/>
                <a:ea typeface="Poppins"/>
                <a:cs typeface="Poppins"/>
                <a:sym typeface="Poppins"/>
              </a:rPr>
              <a:t>? Maar waar komt deze giga hype vandaan? Allereerst is het belangrijk te begrijpen wat het grote verschil is tussen Korean skincare en Europese skincare. Kort gezegd is dat het volgende:</a:t>
            </a:r>
            <a:endParaRPr/>
          </a:p>
          <a:p>
            <a:pPr indent="0" lvl="0" marL="0" rtl="0" algn="l">
              <a:spcBef>
                <a:spcPts val="0"/>
              </a:spcBef>
              <a:spcAft>
                <a:spcPts val="0"/>
              </a:spcAft>
              <a:buNone/>
            </a:pPr>
            <a:r>
              <a:rPr b="0" i="0" lang="en-US">
                <a:solidFill>
                  <a:srgbClr val="000000"/>
                </a:solidFill>
                <a:latin typeface="Poppins"/>
                <a:ea typeface="Poppins"/>
                <a:cs typeface="Poppins"/>
                <a:sym typeface="Poppins"/>
              </a:rPr>
              <a:t>De samenstelling van gezichtverzorgingproducten uit Europa en Azië verschilt van samenstelling. Koreaanse beautyproducten staan bekend om het uitsluitend gebruik maken van natuurlijke producten die al eeuwenlang worden gebruikt. Anders gezegd, heeft de beautyindustrie er in Europa nogal een handje van allerlei chemische (en soms zelfs schadelijke) ingrediënten toe te voegen aan gezichtverzorgingsproducten. En dat merk je</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p:txBody>
      </p:sp>
      <p:sp>
        <p:nvSpPr>
          <p:cNvPr id="62" name="Google Shape;62;p3: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1: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1: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2: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3: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3: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4: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5: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p5: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Notes voor Werd: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Oprichting van JETEMA</a:t>
            </a:r>
            <a:endParaRPr/>
          </a:p>
          <a:p>
            <a:pPr indent="0" lvl="0" marL="0" rtl="0" algn="l">
              <a:spcBef>
                <a:spcPts val="0"/>
              </a:spcBef>
              <a:spcAft>
                <a:spcPts val="0"/>
              </a:spcAft>
              <a:buNone/>
            </a:pPr>
            <a:r>
              <a:rPr lang="en-US"/>
              <a:t>Bedrijfsontwikkeling van Filler</a:t>
            </a:r>
            <a:endParaRPr/>
          </a:p>
          <a:p>
            <a:pPr indent="0" lvl="0" marL="0" rtl="0" algn="l">
              <a:spcBef>
                <a:spcPts val="0"/>
              </a:spcBef>
              <a:spcAft>
                <a:spcPts val="0"/>
              </a:spcAft>
              <a:buNone/>
            </a:pPr>
            <a:r>
              <a:rPr lang="en-US"/>
              <a:t>Door voortdurende R&amp;D en technologische ontwikkeling gaat JETEMA door</a:t>
            </a:r>
            <a:endParaRPr/>
          </a:p>
          <a:p>
            <a:pPr indent="0" lvl="0" marL="0" rtl="0" algn="l">
              <a:spcBef>
                <a:spcPts val="0"/>
              </a:spcBef>
              <a:spcAft>
                <a:spcPts val="0"/>
              </a:spcAft>
              <a:buNone/>
            </a:pPr>
            <a:r>
              <a:rPr lang="en-US"/>
              <a:t>om te evolueren en te groeien op verschillende medische gebieden. Verder komt het naar voren als een</a:t>
            </a:r>
            <a:endParaRPr/>
          </a:p>
          <a:p>
            <a:pPr indent="0" lvl="0" marL="0" rtl="0" algn="l">
              <a:spcBef>
                <a:spcPts val="0"/>
              </a:spcBef>
              <a:spcAft>
                <a:spcPts val="0"/>
              </a:spcAft>
              <a:buNone/>
            </a:pPr>
            <a:r>
              <a:rPr lang="en-US"/>
              <a:t>mondiaal farmaceutisch bedrijf dat een nieuwe geschiedenis schrijft op het gebied van esthetische geneeskunde</a:t>
            </a:r>
            <a:endParaRPr/>
          </a:p>
          <a:p>
            <a:pPr indent="0" lvl="0" marL="0" rtl="0" algn="l">
              <a:spcBef>
                <a:spcPts val="0"/>
              </a:spcBef>
              <a:spcAft>
                <a:spcPts val="0"/>
              </a:spcAft>
              <a:buNone/>
            </a:pPr>
            <a:r>
              <a:rPr lang="en-US"/>
              <a:t>en behandelingstechnologieën op basis van het hoge niveau van O&amp;O-concurrentievermogen en</a:t>
            </a:r>
            <a:endParaRPr/>
          </a:p>
          <a:p>
            <a:pPr indent="0" lvl="0" marL="0" rtl="0" algn="l">
              <a:spcBef>
                <a:spcPts val="0"/>
              </a:spcBef>
              <a:spcAft>
                <a:spcPts val="0"/>
              </a:spcAft>
              <a:buNone/>
            </a:pPr>
            <a:r>
              <a:rPr lang="en-US"/>
              <a:t>productiecapaciteit.</a:t>
            </a:r>
            <a:endParaRPr/>
          </a:p>
          <a:p>
            <a:pPr indent="0" lvl="0" marL="0" rtl="0" algn="l">
              <a:spcBef>
                <a:spcPts val="0"/>
              </a:spcBef>
              <a:spcAft>
                <a:spcPts val="0"/>
              </a:spcAft>
              <a:buNone/>
            </a:pPr>
            <a:r>
              <a:rPr lang="en-US"/>
              <a:t>Geschiedenis van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JETEMA</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Stap 1</a:t>
            </a:r>
            <a:endParaRPr/>
          </a:p>
          <a:p>
            <a:pPr indent="0" lvl="0" marL="0" rtl="0" algn="l">
              <a:spcBef>
                <a:spcPts val="0"/>
              </a:spcBef>
              <a:spcAft>
                <a:spcPts val="0"/>
              </a:spcAft>
              <a:buNone/>
            </a:pPr>
            <a:r>
              <a:t/>
            </a:r>
            <a:endParaRPr b="0" i="0" sz="1800" u="none" strike="noStrike">
              <a:solidFill>
                <a:srgbClr val="000000"/>
              </a:solidFill>
              <a:latin typeface="Noto Sans"/>
              <a:ea typeface="Noto Sans"/>
              <a:cs typeface="Noto Sans"/>
              <a:sym typeface="Noto Sans"/>
            </a:endParaRPr>
          </a:p>
          <a:p>
            <a:pPr indent="0" lvl="0" marL="0" rtl="0" algn="l">
              <a:spcBef>
                <a:spcPts val="0"/>
              </a:spcBef>
              <a:spcAft>
                <a:spcPts val="0"/>
              </a:spcAft>
              <a:buNone/>
            </a:pPr>
            <a:r>
              <a:rPr b="0" i="0" lang="en-US" sz="1800" u="none" strike="noStrike">
                <a:latin typeface="Noto Sans"/>
                <a:ea typeface="Noto Sans"/>
                <a:cs typeface="Noto Sans"/>
                <a:sym typeface="Noto Sans"/>
              </a:rPr>
              <a:t>Foundation of JETEMA </a:t>
            </a:r>
            <a:endParaRPr/>
          </a:p>
          <a:p>
            <a:pPr indent="0" lvl="0" marL="0" rtl="0" algn="l">
              <a:spcBef>
                <a:spcPts val="0"/>
              </a:spcBef>
              <a:spcAft>
                <a:spcPts val="0"/>
              </a:spcAft>
              <a:buNone/>
            </a:pPr>
            <a:r>
              <a:t/>
            </a:r>
            <a:endParaRPr b="1" i="0" sz="1800" u="none" strike="noStrike">
              <a:latin typeface="Noto Sans"/>
              <a:ea typeface="Noto Sans"/>
              <a:cs typeface="Noto Sans"/>
              <a:sym typeface="Noto Sans"/>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Stap 2</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2018/12</a:t>
            </a:r>
            <a:endParaRPr/>
          </a:p>
          <a:p>
            <a:pPr indent="0" lvl="0" marL="0" rtl="0" algn="l">
              <a:spcBef>
                <a:spcPts val="0"/>
              </a:spcBef>
              <a:spcAft>
                <a:spcPts val="0"/>
              </a:spcAft>
              <a:buNone/>
            </a:pPr>
            <a:r>
              <a:rPr lang="en-US"/>
              <a:t>- epiticon® Original (PDO-draad) gelanceerd in Korea</a:t>
            </a:r>
            <a:endParaRPr/>
          </a:p>
          <a:p>
            <a:pPr indent="0" lvl="0" marL="0" rtl="0" algn="l">
              <a:spcBef>
                <a:spcPts val="0"/>
              </a:spcBef>
              <a:spcAft>
                <a:spcPts val="0"/>
              </a:spcAft>
              <a:buNone/>
            </a:pPr>
            <a:r>
              <a:rPr lang="en-US"/>
              <a:t>- epiticon® Originele wereldpatentaanvraag</a:t>
            </a:r>
            <a:endParaRPr/>
          </a:p>
          <a:p>
            <a:pPr indent="0" lvl="0" marL="0" rtl="0" algn="l">
              <a:spcBef>
                <a:spcPts val="0"/>
              </a:spcBef>
              <a:spcAft>
                <a:spcPts val="0"/>
              </a:spcAft>
              <a:buNone/>
            </a:pPr>
            <a:r>
              <a:rPr lang="en-US"/>
              <a:t>2019.02</a:t>
            </a:r>
            <a:endParaRPr/>
          </a:p>
          <a:p>
            <a:pPr indent="0" lvl="0" marL="0" rtl="0" algn="l">
              <a:spcBef>
                <a:spcPts val="0"/>
              </a:spcBef>
              <a:spcAft>
                <a:spcPts val="0"/>
              </a:spcAft>
              <a:buNone/>
            </a:pPr>
            <a:r>
              <a:rPr lang="en-US"/>
              <a:t>- In licentie nemen van commerciële botulinetoxinestammen</a:t>
            </a:r>
            <a:endParaRPr/>
          </a:p>
          <a:p>
            <a:pPr indent="0" lvl="0" marL="0" rtl="0" algn="l">
              <a:spcBef>
                <a:spcPts val="0"/>
              </a:spcBef>
              <a:spcAft>
                <a:spcPts val="0"/>
              </a:spcAft>
              <a:buNone/>
            </a:pPr>
            <a:r>
              <a:rPr lang="en-US"/>
              <a:t>type A, B en E</a:t>
            </a:r>
            <a:endParaRPr/>
          </a:p>
          <a:p>
            <a:pPr indent="0" lvl="0" marL="0" rtl="0" algn="l">
              <a:spcBef>
                <a:spcPts val="0"/>
              </a:spcBef>
              <a:spcAft>
                <a:spcPts val="0"/>
              </a:spcAft>
              <a:buNone/>
            </a:pPr>
            <a:r>
              <a:rPr lang="en-US"/>
              <a:t>2019.03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Stap 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Oprichting van een botulinetoxinefabriek</a:t>
            </a:r>
            <a:endParaRPr/>
          </a:p>
          <a:p>
            <a:pPr indent="0" lvl="0" marL="0" rtl="0" algn="l">
              <a:spcBef>
                <a:spcPts val="0"/>
              </a:spcBef>
              <a:spcAft>
                <a:spcPts val="0"/>
              </a:spcAft>
              <a:buNone/>
            </a:pPr>
            <a:r>
              <a:rPr lang="en-US"/>
              <a:t>2019.11</a:t>
            </a:r>
            <a:endParaRPr/>
          </a:p>
          <a:p>
            <a:pPr indent="0" lvl="0" marL="0" rtl="0" algn="l">
              <a:spcBef>
                <a:spcPts val="0"/>
              </a:spcBef>
              <a:spcAft>
                <a:spcPts val="0"/>
              </a:spcAft>
              <a:buNone/>
            </a:pPr>
            <a:r>
              <a:rPr lang="en-US"/>
              <a:t>- KOSDAQ-lijst</a:t>
            </a:r>
            <a:endParaRPr/>
          </a:p>
          <a:p>
            <a:pPr indent="0" lvl="0" marL="0" rtl="0" algn="l">
              <a:spcBef>
                <a:spcPts val="0"/>
              </a:spcBef>
              <a:spcAft>
                <a:spcPts val="0"/>
              </a:spcAft>
              <a:buNone/>
            </a:pPr>
            <a:r>
              <a:rPr lang="en-US"/>
              <a:t>2020.06</a:t>
            </a:r>
            <a:endParaRPr/>
          </a:p>
          <a:p>
            <a:pPr indent="0" lvl="0" marL="0" rtl="0" algn="l">
              <a:spcBef>
                <a:spcPts val="0"/>
              </a:spcBef>
              <a:spcAft>
                <a:spcPts val="0"/>
              </a:spcAft>
              <a:buNone/>
            </a:pPr>
            <a:r>
              <a:rPr lang="en-US"/>
              <a:t>- epiticon® Thin (PDO-draad) gelanceerd in Korea</a:t>
            </a:r>
            <a:endParaRPr/>
          </a:p>
          <a:p>
            <a:pPr indent="0" lvl="0" marL="0" rtl="0" algn="l">
              <a:spcBef>
                <a:spcPts val="0"/>
              </a:spcBef>
              <a:spcAft>
                <a:spcPts val="0"/>
              </a:spcAft>
              <a:buNone/>
            </a:pPr>
            <a:r>
              <a:rPr lang="en-US"/>
              <a:t>2020.01</a:t>
            </a:r>
            <a:endParaRPr/>
          </a:p>
          <a:p>
            <a:pPr indent="0" lvl="0" marL="0" rtl="0" algn="l">
              <a:spcBef>
                <a:spcPts val="0"/>
              </a:spcBef>
              <a:spcAft>
                <a:spcPts val="0"/>
              </a:spcAft>
              <a:buNone/>
            </a:pPr>
            <a:r>
              <a:rPr lang="en-US"/>
              <a:t>- CE-goedkeuring voor e.p.t.q.® met lidocaïne</a:t>
            </a:r>
            <a:endParaRPr/>
          </a:p>
          <a:p>
            <a:pPr indent="0" lvl="0" marL="0" rtl="0" algn="l">
              <a:spcBef>
                <a:spcPts val="0"/>
              </a:spcBef>
              <a:spcAft>
                <a:spcPts val="0"/>
              </a:spcAft>
              <a:buNone/>
            </a:pPr>
            <a:r>
              <a:rPr lang="en-US"/>
              <a:t>2020.05</a:t>
            </a:r>
            <a:endParaRPr/>
          </a:p>
          <a:p>
            <a:pPr indent="0" lvl="0" marL="0" rtl="0" algn="l">
              <a:spcBef>
                <a:spcPts val="0"/>
              </a:spcBef>
              <a:spcAft>
                <a:spcPts val="0"/>
              </a:spcAft>
              <a:buNone/>
            </a:pPr>
            <a:r>
              <a:rPr lang="en-US"/>
              <a:t>- ANVISA-goedkeuring voor e.p.t.q.® met lidocaïne</a:t>
            </a:r>
            <a:endParaRPr/>
          </a:p>
          <a:p>
            <a:pPr indent="0" lvl="0" marL="0" rtl="0" algn="l">
              <a:spcBef>
                <a:spcPts val="0"/>
              </a:spcBef>
              <a:spcAft>
                <a:spcPts val="0"/>
              </a:spcAft>
              <a:buNone/>
            </a:pPr>
            <a:r>
              <a:rPr lang="en-US"/>
              <a:t>2020.06</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Stap 4</a:t>
            </a:r>
            <a:endParaRPr/>
          </a:p>
          <a:p>
            <a:pPr indent="0" lvl="0" marL="0" rtl="0" algn="l">
              <a:spcBef>
                <a:spcPts val="0"/>
              </a:spcBef>
              <a:spcAft>
                <a:spcPts val="0"/>
              </a:spcAft>
              <a:buNone/>
            </a:pPr>
            <a:r>
              <a:rPr lang="en-US"/>
              <a:t>Een sprong voorwaarts als</a:t>
            </a:r>
            <a:endParaRPr/>
          </a:p>
          <a:p>
            <a:pPr indent="0" lvl="0" marL="0" rtl="0" algn="l">
              <a:spcBef>
                <a:spcPts val="0"/>
              </a:spcBef>
              <a:spcAft>
                <a:spcPts val="0"/>
              </a:spcAft>
              <a:buNone/>
            </a:pPr>
            <a:r>
              <a:rPr lang="en-US"/>
              <a:t>een wereldleider</a:t>
            </a:r>
            <a:endParaRPr/>
          </a:p>
          <a:p>
            <a:pPr indent="0" lvl="0" marL="0" rtl="0" algn="l">
              <a:spcBef>
                <a:spcPts val="0"/>
              </a:spcBef>
              <a:spcAft>
                <a:spcPts val="0"/>
              </a:spcAft>
              <a:buNone/>
            </a:pPr>
            <a:r>
              <a:rPr lang="en-US"/>
              <a:t>Botulinetoxine en hijsdraad</a:t>
            </a:r>
            <a:endParaRPr/>
          </a:p>
          <a:p>
            <a:pPr indent="0" lvl="0" marL="0" rtl="0" algn="l">
              <a:spcBef>
                <a:spcPts val="0"/>
              </a:spcBef>
              <a:spcAft>
                <a:spcPts val="0"/>
              </a:spcAft>
              <a:buNone/>
            </a:pPr>
            <a:r>
              <a:rPr lang="en-US"/>
              <a:t>bedrijfsontwikkeling / KOSDAQ-notering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JETEMA botulinetoxine exportvergunning</a:t>
            </a:r>
            <a:endParaRPr/>
          </a:p>
          <a:p>
            <a:pPr indent="0" lvl="0" marL="0" rtl="0" algn="l">
              <a:spcBef>
                <a:spcPts val="0"/>
              </a:spcBef>
              <a:spcAft>
                <a:spcPts val="0"/>
              </a:spcAft>
              <a:buNone/>
            </a:pPr>
            <a:r>
              <a:rPr lang="en-US"/>
              <a:t>goedkeuring</a:t>
            </a:r>
            <a:endParaRPr/>
          </a:p>
          <a:p>
            <a:pPr indent="0" lvl="0" marL="0" rtl="0" algn="l">
              <a:spcBef>
                <a:spcPts val="0"/>
              </a:spcBef>
              <a:spcAft>
                <a:spcPts val="0"/>
              </a:spcAft>
              <a:buNone/>
            </a:pPr>
            <a:r>
              <a:rPr lang="en-US"/>
              <a:t>2021/05</a:t>
            </a:r>
            <a:endParaRPr/>
          </a:p>
          <a:p>
            <a:pPr indent="0" lvl="0" marL="0" rtl="0" algn="l">
              <a:spcBef>
                <a:spcPts val="0"/>
              </a:spcBef>
              <a:spcAft>
                <a:spcPts val="0"/>
              </a:spcAft>
              <a:buNone/>
            </a:pPr>
            <a:r>
              <a:rPr lang="en-US"/>
              <a:t>- Oprichting van een medisch onderzoekscentrum</a:t>
            </a:r>
            <a:endParaRPr/>
          </a:p>
          <a:p>
            <a:pPr indent="0" lvl="0" marL="0" rtl="0" algn="l">
              <a:spcBef>
                <a:spcPts val="0"/>
              </a:spcBef>
              <a:spcAft>
                <a:spcPts val="0"/>
              </a:spcAft>
              <a:buNone/>
            </a:pPr>
            <a:r>
              <a:rPr lang="en-US"/>
              <a:t>2021/07</a:t>
            </a:r>
            <a:endParaRPr/>
          </a:p>
          <a:p>
            <a:pPr indent="0" lvl="0" marL="0" rtl="0" algn="l">
              <a:spcBef>
                <a:spcPts val="0"/>
              </a:spcBef>
              <a:spcAft>
                <a:spcPts val="0"/>
              </a:spcAft>
              <a:buNone/>
            </a:pPr>
            <a:r>
              <a:rPr lang="en-US"/>
              <a:t>- Russisch GMO-contract voor het COVID-19-vaccin</a:t>
            </a:r>
            <a:endParaRPr/>
          </a:p>
          <a:p>
            <a:pPr indent="0" lvl="0" marL="0" rtl="0" algn="l">
              <a:spcBef>
                <a:spcPts val="0"/>
              </a:spcBef>
              <a:spcAft>
                <a:spcPts val="0"/>
              </a:spcAft>
              <a:buNone/>
            </a:pPr>
            <a:r>
              <a:rPr lang="en-US"/>
              <a:t>www.JETEMA.com</a:t>
            </a:r>
            <a:endParaRPr/>
          </a:p>
          <a:p>
            <a:pPr indent="0" lvl="0" marL="0" rtl="0" algn="l">
              <a:spcBef>
                <a:spcPts val="0"/>
              </a:spcBef>
              <a:spcAft>
                <a:spcPts val="0"/>
              </a:spcAft>
              <a:buNone/>
            </a:pPr>
            <a:r>
              <a:rPr lang="en-US"/>
              <a:t>2015.03</a:t>
            </a:r>
            <a:endParaRPr/>
          </a:p>
          <a:p>
            <a:pPr indent="0" lvl="0" marL="0" rtl="0" algn="l">
              <a:spcBef>
                <a:spcPts val="0"/>
              </a:spcBef>
              <a:spcAft>
                <a:spcPts val="0"/>
              </a:spcAft>
              <a:buNone/>
            </a:pPr>
            <a:r>
              <a:rPr lang="en-US"/>
              <a:t>- HA-vulfabriek gevestigd</a:t>
            </a:r>
            <a:endParaRPr/>
          </a:p>
          <a:p>
            <a:pPr indent="0" lvl="0" marL="0" rtl="0" algn="l">
              <a:spcBef>
                <a:spcPts val="0"/>
              </a:spcBef>
              <a:spcAft>
                <a:spcPts val="0"/>
              </a:spcAft>
              <a:buNone/>
            </a:pPr>
            <a:r>
              <a:rPr lang="en-US"/>
              <a:t>2017/04</a:t>
            </a:r>
            <a:endParaRPr/>
          </a:p>
          <a:p>
            <a:pPr indent="0" lvl="0" marL="0" rtl="0" algn="l">
              <a:spcBef>
                <a:spcPts val="0"/>
              </a:spcBef>
              <a:spcAft>
                <a:spcPts val="0"/>
              </a:spcAft>
              <a:buNone/>
            </a:pPr>
            <a:r>
              <a:rPr lang="en-US"/>
              <a:t>- Starfill ® (HA-vulmiddel) gelanceerd in Korea</a:t>
            </a:r>
            <a:endParaRPr/>
          </a:p>
          <a:p>
            <a:pPr indent="0" lvl="0" marL="0" rtl="0" algn="l">
              <a:spcBef>
                <a:spcPts val="0"/>
              </a:spcBef>
              <a:spcAft>
                <a:spcPts val="0"/>
              </a:spcAft>
              <a:buNone/>
            </a:pPr>
            <a:r>
              <a:rPr lang="en-US"/>
              <a:t>2017/09</a:t>
            </a:r>
            <a:endParaRPr/>
          </a:p>
          <a:p>
            <a:pPr indent="0" lvl="0" marL="0" rtl="0" algn="l">
              <a:spcBef>
                <a:spcPts val="0"/>
              </a:spcBef>
              <a:spcAft>
                <a:spcPts val="0"/>
              </a:spcAft>
              <a:buNone/>
            </a:pPr>
            <a:r>
              <a:rPr lang="en-US"/>
              <a:t>- Starfill ® met lidocaïne gelanceerd in Korea</a:t>
            </a:r>
            <a:endParaRPr/>
          </a:p>
        </p:txBody>
      </p:sp>
      <p:sp>
        <p:nvSpPr>
          <p:cNvPr id="76" name="Google Shape;76;p5: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6: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6: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Starfill company</a:t>
            </a:r>
            <a:endParaRPr/>
          </a:p>
          <a:p>
            <a:pPr indent="0" lvl="0" marL="0" rtl="0" algn="l">
              <a:spcBef>
                <a:spcPts val="0"/>
              </a:spcBef>
              <a:spcAft>
                <a:spcPts val="0"/>
              </a:spcAft>
              <a:buNone/>
            </a:pPr>
            <a:r>
              <a:t/>
            </a:r>
            <a:endParaRPr/>
          </a:p>
        </p:txBody>
      </p:sp>
      <p:sp>
        <p:nvSpPr>
          <p:cNvPr id="85" name="Google Shape;85;p6: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7:notes"/>
          <p:cNvSpPr txBox="1"/>
          <p:nvPr>
            <p:ph idx="1" type="body"/>
          </p:nvPr>
        </p:nvSpPr>
        <p:spPr>
          <a:xfrm>
            <a:off x="1068388" y="3636963"/>
            <a:ext cx="8543925" cy="29749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7: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8: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8: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Van deze slide zijn posters gemaakt. Na deze workshop krijgt allemaal deze posters en kunnen opgehangen worden in de behandelingskamer </a:t>
            </a:r>
            <a:endParaRPr/>
          </a:p>
        </p:txBody>
      </p:sp>
      <p:sp>
        <p:nvSpPr>
          <p:cNvPr id="109" name="Google Shape;109;p8: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9: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9: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Start Bas </a:t>
            </a:r>
            <a:endParaRPr/>
          </a:p>
        </p:txBody>
      </p:sp>
      <p:sp>
        <p:nvSpPr>
          <p:cNvPr id="133" name="Google Shape;133;p9: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p:nvPr>
            <p:ph idx="2" type="sldImg"/>
          </p:nvPr>
        </p:nvSpPr>
        <p:spPr>
          <a:xfrm>
            <a:off x="3536950" y="944563"/>
            <a:ext cx="3606800" cy="2551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10:notes"/>
          <p:cNvSpPr txBox="1"/>
          <p:nvPr>
            <p:ph idx="1" type="body"/>
          </p:nvPr>
        </p:nvSpPr>
        <p:spPr>
          <a:xfrm>
            <a:off x="1068388" y="3636963"/>
            <a:ext cx="8543925" cy="29749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0:notes"/>
          <p:cNvSpPr txBox="1"/>
          <p:nvPr>
            <p:ph idx="12" type="sldNum"/>
          </p:nvPr>
        </p:nvSpPr>
        <p:spPr>
          <a:xfrm>
            <a:off x="6049963" y="7177088"/>
            <a:ext cx="4627562" cy="37941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
          <p:cNvSpPr txBox="1"/>
          <p:nvPr>
            <p:ph type="title"/>
          </p:nvPr>
        </p:nvSpPr>
        <p:spPr>
          <a:xfrm>
            <a:off x="3467170" y="3265118"/>
            <a:ext cx="3746359" cy="8483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54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body"/>
          </p:nvPr>
        </p:nvSpPr>
        <p:spPr>
          <a:xfrm>
            <a:off x="4611911" y="2219565"/>
            <a:ext cx="5714365" cy="226377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2"/>
          <p:cNvSpPr txBox="1"/>
          <p:nvPr>
            <p:ph idx="11" type="ftr"/>
          </p:nvPr>
        </p:nvSpPr>
        <p:spPr>
          <a:xfrm>
            <a:off x="3631438" y="7027545"/>
            <a:ext cx="3417824" cy="37782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0" type="dt"/>
          </p:nvPr>
        </p:nvSpPr>
        <p:spPr>
          <a:xfrm>
            <a:off x="534035" y="7027545"/>
            <a:ext cx="2456561" cy="3778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7690104" y="7027545"/>
            <a:ext cx="2456561" cy="37782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23" name="Shape 23"/>
        <p:cNvGrpSpPr/>
        <p:nvPr/>
      </p:nvGrpSpPr>
      <p:grpSpPr>
        <a:xfrm>
          <a:off x="0" y="0"/>
          <a:ext cx="0" cy="0"/>
          <a:chOff x="0" y="0"/>
          <a:chExt cx="0" cy="0"/>
        </a:xfrm>
      </p:grpSpPr>
      <p:sp>
        <p:nvSpPr>
          <p:cNvPr id="24" name="Google Shape;24;p3"/>
          <p:cNvSpPr/>
          <p:nvPr/>
        </p:nvSpPr>
        <p:spPr>
          <a:xfrm>
            <a:off x="0" y="2160395"/>
            <a:ext cx="10680700" cy="0"/>
          </a:xfrm>
          <a:custGeom>
            <a:rect b="b" l="l" r="r" t="t"/>
            <a:pathLst>
              <a:path extrusionOk="0" h="120000" w="10680700">
                <a:moveTo>
                  <a:pt x="10680699" y="0"/>
                </a:moveTo>
                <a:lnTo>
                  <a:pt x="0" y="0"/>
                </a:lnTo>
                <a:lnTo>
                  <a:pt x="10680699" y="0"/>
                </a:lnTo>
                <a:close/>
              </a:path>
            </a:pathLst>
          </a:custGeom>
          <a:solidFill>
            <a:srgbClr val="0047B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3"/>
          <p:cNvSpPr txBox="1"/>
          <p:nvPr>
            <p:ph idx="11" type="ftr"/>
          </p:nvPr>
        </p:nvSpPr>
        <p:spPr>
          <a:xfrm>
            <a:off x="3631438" y="7027545"/>
            <a:ext cx="3417824" cy="37782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0" type="dt"/>
          </p:nvPr>
        </p:nvSpPr>
        <p:spPr>
          <a:xfrm>
            <a:off x="534035" y="7027545"/>
            <a:ext cx="2456561" cy="3778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7690104" y="7027545"/>
            <a:ext cx="2456561" cy="37782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8" name="Shape 28"/>
        <p:cNvGrpSpPr/>
        <p:nvPr/>
      </p:nvGrpSpPr>
      <p:grpSpPr>
        <a:xfrm>
          <a:off x="0" y="0"/>
          <a:ext cx="0" cy="0"/>
          <a:chOff x="0" y="0"/>
          <a:chExt cx="0" cy="0"/>
        </a:xfrm>
      </p:grpSpPr>
      <p:sp>
        <p:nvSpPr>
          <p:cNvPr id="29" name="Google Shape;29;p4"/>
          <p:cNvSpPr/>
          <p:nvPr/>
        </p:nvSpPr>
        <p:spPr>
          <a:xfrm>
            <a:off x="0" y="0"/>
            <a:ext cx="10680700" cy="7556500"/>
          </a:xfrm>
          <a:custGeom>
            <a:rect b="b" l="l" r="r" t="t"/>
            <a:pathLst>
              <a:path extrusionOk="0" h="7556500" w="10680700">
                <a:moveTo>
                  <a:pt x="10680699" y="7556499"/>
                </a:moveTo>
                <a:lnTo>
                  <a:pt x="0" y="7556499"/>
                </a:lnTo>
                <a:lnTo>
                  <a:pt x="0" y="0"/>
                </a:lnTo>
                <a:lnTo>
                  <a:pt x="10680699" y="0"/>
                </a:lnTo>
                <a:lnTo>
                  <a:pt x="10680699" y="7556499"/>
                </a:lnTo>
                <a:close/>
              </a:path>
            </a:pathLst>
          </a:custGeom>
          <a:solidFill>
            <a:srgbClr val="0047B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4"/>
          <p:cNvSpPr txBox="1"/>
          <p:nvPr>
            <p:ph type="title"/>
          </p:nvPr>
        </p:nvSpPr>
        <p:spPr>
          <a:xfrm>
            <a:off x="3467170" y="3265118"/>
            <a:ext cx="3746359" cy="8483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54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1" type="ftr"/>
          </p:nvPr>
        </p:nvSpPr>
        <p:spPr>
          <a:xfrm>
            <a:off x="3631438" y="7027545"/>
            <a:ext cx="3417824" cy="37782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0" type="dt"/>
          </p:nvPr>
        </p:nvSpPr>
        <p:spPr>
          <a:xfrm>
            <a:off x="534035" y="7027545"/>
            <a:ext cx="2456561" cy="3778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7690104" y="7027545"/>
            <a:ext cx="2456561" cy="37782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4" name="Shape 34"/>
        <p:cNvGrpSpPr/>
        <p:nvPr/>
      </p:nvGrpSpPr>
      <p:grpSpPr>
        <a:xfrm>
          <a:off x="0" y="0"/>
          <a:ext cx="0" cy="0"/>
          <a:chOff x="0" y="0"/>
          <a:chExt cx="0" cy="0"/>
        </a:xfrm>
      </p:grpSpPr>
      <p:sp>
        <p:nvSpPr>
          <p:cNvPr id="35" name="Google Shape;35;p5"/>
          <p:cNvSpPr txBox="1"/>
          <p:nvPr>
            <p:ph type="ctrTitle"/>
          </p:nvPr>
        </p:nvSpPr>
        <p:spPr>
          <a:xfrm>
            <a:off x="801052" y="2342515"/>
            <a:ext cx="9078595" cy="158686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subTitle"/>
          </p:nvPr>
        </p:nvSpPr>
        <p:spPr>
          <a:xfrm>
            <a:off x="1602105" y="4231640"/>
            <a:ext cx="7476490" cy="18891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3631438" y="7027545"/>
            <a:ext cx="3417824" cy="37782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0" type="dt"/>
          </p:nvPr>
        </p:nvSpPr>
        <p:spPr>
          <a:xfrm>
            <a:off x="534035" y="7027545"/>
            <a:ext cx="2456561" cy="3778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7690104" y="7027545"/>
            <a:ext cx="2456561" cy="37782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0" name="Shape 40"/>
        <p:cNvGrpSpPr/>
        <p:nvPr/>
      </p:nvGrpSpPr>
      <p:grpSpPr>
        <a:xfrm>
          <a:off x="0" y="0"/>
          <a:ext cx="0" cy="0"/>
          <a:chOff x="0" y="0"/>
          <a:chExt cx="0" cy="0"/>
        </a:xfrm>
      </p:grpSpPr>
      <p:sp>
        <p:nvSpPr>
          <p:cNvPr id="41" name="Google Shape;41;p6"/>
          <p:cNvSpPr txBox="1"/>
          <p:nvPr>
            <p:ph type="title"/>
          </p:nvPr>
        </p:nvSpPr>
        <p:spPr>
          <a:xfrm>
            <a:off x="3467170" y="3265118"/>
            <a:ext cx="3746359" cy="8483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54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534035" y="1737995"/>
            <a:ext cx="4646104" cy="498729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 name="Google Shape;43;p6"/>
          <p:cNvSpPr txBox="1"/>
          <p:nvPr>
            <p:ph idx="2" type="body"/>
          </p:nvPr>
        </p:nvSpPr>
        <p:spPr>
          <a:xfrm>
            <a:off x="5500560" y="1737995"/>
            <a:ext cx="4646104" cy="498729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6"/>
          <p:cNvSpPr txBox="1"/>
          <p:nvPr>
            <p:ph idx="11" type="ftr"/>
          </p:nvPr>
        </p:nvSpPr>
        <p:spPr>
          <a:xfrm>
            <a:off x="3631438" y="7027545"/>
            <a:ext cx="3417824" cy="37782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0" type="dt"/>
          </p:nvPr>
        </p:nvSpPr>
        <p:spPr>
          <a:xfrm>
            <a:off x="534035" y="7027545"/>
            <a:ext cx="2456561" cy="3778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
          <p:cNvSpPr txBox="1"/>
          <p:nvPr>
            <p:ph idx="12" type="sldNum"/>
          </p:nvPr>
        </p:nvSpPr>
        <p:spPr>
          <a:xfrm>
            <a:off x="7690104" y="7027545"/>
            <a:ext cx="2456561" cy="37782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 y="194552"/>
            <a:ext cx="10680700" cy="768350"/>
          </a:xfrm>
          <a:custGeom>
            <a:rect b="b" l="l" r="r" t="t"/>
            <a:pathLst>
              <a:path extrusionOk="0" h="768350" w="10680700">
                <a:moveTo>
                  <a:pt x="0" y="767795"/>
                </a:moveTo>
                <a:lnTo>
                  <a:pt x="10680698" y="767795"/>
                </a:lnTo>
                <a:lnTo>
                  <a:pt x="10680698" y="0"/>
                </a:lnTo>
                <a:lnTo>
                  <a:pt x="0" y="0"/>
                </a:lnTo>
                <a:lnTo>
                  <a:pt x="0" y="767795"/>
                </a:lnTo>
                <a:close/>
              </a:path>
            </a:pathLst>
          </a:custGeom>
          <a:solidFill>
            <a:srgbClr val="F7F7F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 name="Google Shape;11;p1"/>
          <p:cNvSpPr/>
          <p:nvPr/>
        </p:nvSpPr>
        <p:spPr>
          <a:xfrm>
            <a:off x="0" y="0"/>
            <a:ext cx="10680700" cy="194945"/>
          </a:xfrm>
          <a:custGeom>
            <a:rect b="b" l="l" r="r" t="t"/>
            <a:pathLst>
              <a:path extrusionOk="0" h="194945" w="10680700">
                <a:moveTo>
                  <a:pt x="0" y="0"/>
                </a:moveTo>
                <a:lnTo>
                  <a:pt x="10680699" y="0"/>
                </a:lnTo>
                <a:lnTo>
                  <a:pt x="10680699" y="194552"/>
                </a:lnTo>
                <a:lnTo>
                  <a:pt x="0" y="194552"/>
                </a:lnTo>
                <a:lnTo>
                  <a:pt x="0" y="0"/>
                </a:lnTo>
                <a:close/>
              </a:path>
            </a:pathLst>
          </a:custGeom>
          <a:solidFill>
            <a:srgbClr val="0047B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 name="Google Shape;12;p1"/>
          <p:cNvSpPr txBox="1"/>
          <p:nvPr>
            <p:ph type="title"/>
          </p:nvPr>
        </p:nvSpPr>
        <p:spPr>
          <a:xfrm>
            <a:off x="3467170" y="3265118"/>
            <a:ext cx="3746359" cy="84836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54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4611911" y="2219565"/>
            <a:ext cx="5714365" cy="226377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4" name="Google Shape;14;p1"/>
          <p:cNvSpPr txBox="1"/>
          <p:nvPr>
            <p:ph idx="11" type="ftr"/>
          </p:nvPr>
        </p:nvSpPr>
        <p:spPr>
          <a:xfrm>
            <a:off x="3631438" y="7027545"/>
            <a:ext cx="3417824" cy="37782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0" type="dt"/>
          </p:nvPr>
        </p:nvSpPr>
        <p:spPr>
          <a:xfrm>
            <a:off x="534035" y="7027545"/>
            <a:ext cx="2456561" cy="37782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
          <p:cNvSpPr txBox="1"/>
          <p:nvPr>
            <p:ph idx="12" type="sldNum"/>
          </p:nvPr>
        </p:nvSpPr>
        <p:spPr>
          <a:xfrm>
            <a:off x="7690104" y="7027545"/>
            <a:ext cx="2456561" cy="37782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41.png"/><Relationship Id="rId5"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png"/><Relationship Id="rId7" Type="http://schemas.openxmlformats.org/officeDocument/2006/relationships/image" Target="../media/image41.png"/><Relationship Id="rId8"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25.jpg"/><Relationship Id="rId5" Type="http://schemas.openxmlformats.org/officeDocument/2006/relationships/image" Target="../media/image36.jpg"/><Relationship Id="rId6" Type="http://schemas.openxmlformats.org/officeDocument/2006/relationships/image" Target="../media/image31.jpg"/><Relationship Id="rId7" Type="http://schemas.openxmlformats.org/officeDocument/2006/relationships/image" Target="../media/image28.jpg"/><Relationship Id="rId8"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jp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 name="Shape 50"/>
        <p:cNvGrpSpPr/>
        <p:nvPr/>
      </p:nvGrpSpPr>
      <p:grpSpPr>
        <a:xfrm>
          <a:off x="0" y="0"/>
          <a:ext cx="0" cy="0"/>
          <a:chOff x="0" y="0"/>
          <a:chExt cx="0" cy="0"/>
        </a:xfrm>
      </p:grpSpPr>
      <p:sp>
        <p:nvSpPr>
          <p:cNvPr id="51" name="Google Shape;51;p7"/>
          <p:cNvSpPr/>
          <p:nvPr/>
        </p:nvSpPr>
        <p:spPr>
          <a:xfrm>
            <a:off x="683287" y="683287"/>
            <a:ext cx="0" cy="1477645"/>
          </a:xfrm>
          <a:custGeom>
            <a:rect b="b" l="l" r="r" t="t"/>
            <a:pathLst>
              <a:path extrusionOk="0" h="1477645" w="120000">
                <a:moveTo>
                  <a:pt x="0" y="0"/>
                </a:moveTo>
                <a:lnTo>
                  <a:pt x="0" y="1477106"/>
                </a:lnTo>
              </a:path>
            </a:pathLst>
          </a:custGeom>
          <a:noFill/>
          <a:ln cap="flat" cmpd="sng" w="9525">
            <a:solidFill>
              <a:srgbClr val="0047B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7"/>
          <p:cNvSpPr/>
          <p:nvPr/>
        </p:nvSpPr>
        <p:spPr>
          <a:xfrm>
            <a:off x="0" y="6439720"/>
            <a:ext cx="10680700" cy="1114425"/>
          </a:xfrm>
          <a:custGeom>
            <a:rect b="b" l="l" r="r" t="t"/>
            <a:pathLst>
              <a:path extrusionOk="0" h="1114425" w="10680700">
                <a:moveTo>
                  <a:pt x="0" y="0"/>
                </a:moveTo>
                <a:lnTo>
                  <a:pt x="10680699" y="0"/>
                </a:lnTo>
                <a:lnTo>
                  <a:pt x="10680699" y="1114293"/>
                </a:lnTo>
                <a:lnTo>
                  <a:pt x="0" y="1114293"/>
                </a:lnTo>
                <a:lnTo>
                  <a:pt x="0" y="0"/>
                </a:lnTo>
                <a:close/>
              </a:path>
            </a:pathLst>
          </a:custGeom>
          <a:solidFill>
            <a:srgbClr val="0047B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7"/>
          <p:cNvSpPr txBox="1"/>
          <p:nvPr/>
        </p:nvSpPr>
        <p:spPr>
          <a:xfrm>
            <a:off x="902716" y="1259947"/>
            <a:ext cx="4199255" cy="4978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100">
                <a:solidFill>
                  <a:srgbClr val="4C4C4E"/>
                </a:solidFill>
                <a:latin typeface="Arial"/>
                <a:ea typeface="Arial"/>
                <a:cs typeface="Arial"/>
                <a:sym typeface="Arial"/>
              </a:rPr>
              <a:t>Hyaluronic Acid Filler</a:t>
            </a:r>
            <a:endParaRPr sz="3100">
              <a:solidFill>
                <a:schemeClr val="dk1"/>
              </a:solidFill>
              <a:latin typeface="Arial"/>
              <a:ea typeface="Arial"/>
              <a:cs typeface="Arial"/>
              <a:sym typeface="Arial"/>
            </a:endParaRPr>
          </a:p>
        </p:txBody>
      </p:sp>
      <p:sp>
        <p:nvSpPr>
          <p:cNvPr id="54" name="Google Shape;54;p7"/>
          <p:cNvSpPr txBox="1"/>
          <p:nvPr>
            <p:ph type="title"/>
          </p:nvPr>
        </p:nvSpPr>
        <p:spPr>
          <a:xfrm>
            <a:off x="902716" y="626337"/>
            <a:ext cx="1196975" cy="5130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200">
                <a:solidFill>
                  <a:srgbClr val="000000"/>
                </a:solidFill>
                <a:latin typeface="Dotum"/>
                <a:ea typeface="Dotum"/>
                <a:cs typeface="Dotum"/>
                <a:sym typeface="Dotum"/>
              </a:rPr>
              <a:t>Starfill</a:t>
            </a:r>
            <a:endParaRPr sz="3200">
              <a:latin typeface="Dotum"/>
              <a:ea typeface="Dotum"/>
              <a:cs typeface="Dotum"/>
              <a:sym typeface="Dotum"/>
            </a:endParaRPr>
          </a:p>
        </p:txBody>
      </p:sp>
      <p:grpSp>
        <p:nvGrpSpPr>
          <p:cNvPr id="55" name="Google Shape;55;p7"/>
          <p:cNvGrpSpPr/>
          <p:nvPr/>
        </p:nvGrpSpPr>
        <p:grpSpPr>
          <a:xfrm>
            <a:off x="0" y="2160395"/>
            <a:ext cx="10680700" cy="5012913"/>
            <a:chOff x="0" y="2160395"/>
            <a:chExt cx="10680700" cy="5012913"/>
          </a:xfrm>
        </p:grpSpPr>
        <p:pic>
          <p:nvPicPr>
            <p:cNvPr id="56" name="Google Shape;56;p7"/>
            <p:cNvPicPr preferRelativeResize="0"/>
            <p:nvPr/>
          </p:nvPicPr>
          <p:blipFill rotWithShape="1">
            <a:blip r:embed="rId3">
              <a:alphaModFix/>
            </a:blip>
            <a:srcRect b="0" l="0" r="0" t="0"/>
            <a:stretch/>
          </p:blipFill>
          <p:spPr>
            <a:xfrm>
              <a:off x="7429661" y="6723007"/>
              <a:ext cx="2351869" cy="450301"/>
            </a:xfrm>
            <a:prstGeom prst="rect">
              <a:avLst/>
            </a:prstGeom>
            <a:noFill/>
            <a:ln>
              <a:noFill/>
            </a:ln>
          </p:spPr>
        </p:pic>
        <p:pic>
          <p:nvPicPr>
            <p:cNvPr id="57" name="Google Shape;57;p7"/>
            <p:cNvPicPr preferRelativeResize="0"/>
            <p:nvPr/>
          </p:nvPicPr>
          <p:blipFill rotWithShape="1">
            <a:blip r:embed="rId4">
              <a:alphaModFix/>
            </a:blip>
            <a:srcRect b="0" l="0" r="0" t="0"/>
            <a:stretch/>
          </p:blipFill>
          <p:spPr>
            <a:xfrm>
              <a:off x="0" y="2160395"/>
              <a:ext cx="10680700" cy="4279323"/>
            </a:xfrm>
            <a:prstGeom prst="rect">
              <a:avLst/>
            </a:prstGeom>
            <a:noFill/>
            <a:ln>
              <a:noFill/>
            </a:ln>
          </p:spPr>
        </p:pic>
      </p:grpSp>
      <p:sp>
        <p:nvSpPr>
          <p:cNvPr id="58" name="Google Shape;58;p7"/>
          <p:cNvSpPr/>
          <p:nvPr/>
        </p:nvSpPr>
        <p:spPr>
          <a:xfrm>
            <a:off x="5721350" y="6611164"/>
            <a:ext cx="1371600" cy="798461"/>
          </a:xfrm>
          <a:prstGeom prst="rect">
            <a:avLst/>
          </a:prstGeom>
          <a:solidFill>
            <a:srgbClr val="0070C0"/>
          </a:solid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en-US" sz="4000" strike="noStrike">
                <a:solidFill>
                  <a:srgbClr val="FFFFFF"/>
                </a:solidFill>
                <a:latin typeface="Gill Sans"/>
                <a:ea typeface="Gill Sans"/>
                <a:cs typeface="Gill Sans"/>
                <a:sym typeface="Gill Sans"/>
              </a:rPr>
              <a:t>CC</a:t>
            </a:r>
            <a:endParaRPr/>
          </a:p>
          <a:p>
            <a:pPr indent="0" lvl="0" marL="0" marR="0" rtl="1" algn="l">
              <a:spcBef>
                <a:spcPts val="0"/>
              </a:spcBef>
              <a:spcAft>
                <a:spcPts val="0"/>
              </a:spcAft>
              <a:buNone/>
            </a:pPr>
            <a:r>
              <a:t/>
            </a:r>
            <a:endParaRPr b="0" i="0" sz="4400" strike="noStrike">
              <a:solidFill>
                <a:srgbClr val="000000"/>
              </a:solidFill>
              <a:latin typeface="Times New Roman"/>
              <a:ea typeface="Times New Roman"/>
              <a:cs typeface="Times New Roman"/>
              <a:sym typeface="Times New Roman"/>
            </a:endParaRPr>
          </a:p>
          <a:p>
            <a:pPr indent="0" lvl="0" marL="0" marR="0" rtl="1" algn="l">
              <a:spcBef>
                <a:spcPts val="0"/>
              </a:spcBef>
              <a:spcAft>
                <a:spcPts val="0"/>
              </a:spcAft>
              <a:buNone/>
            </a:pPr>
            <a:r>
              <a:t/>
            </a:r>
            <a:endParaRPr b="0" i="0" sz="4400"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156" name="Google Shape;156;p16"/>
          <p:cNvSpPr txBox="1"/>
          <p:nvPr>
            <p:ph type="title"/>
          </p:nvPr>
        </p:nvSpPr>
        <p:spPr>
          <a:xfrm>
            <a:off x="614888" y="466266"/>
            <a:ext cx="217932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1. </a:t>
            </a:r>
            <a:r>
              <a:rPr b="1" lang="en-US" sz="2000">
                <a:solidFill>
                  <a:srgbClr val="4C4C4E"/>
                </a:solidFill>
                <a:latin typeface="Arial"/>
                <a:ea typeface="Arial"/>
                <a:cs typeface="Arial"/>
                <a:sym typeface="Arial"/>
              </a:rPr>
              <a:t>HET 9 PROCESS</a:t>
            </a:r>
            <a:endParaRPr sz="2000">
              <a:latin typeface="Arial"/>
              <a:ea typeface="Arial"/>
              <a:cs typeface="Arial"/>
              <a:sym typeface="Arial"/>
            </a:endParaRPr>
          </a:p>
        </p:txBody>
      </p:sp>
      <p:pic>
        <p:nvPicPr>
          <p:cNvPr id="157" name="Google Shape;157;p16"/>
          <p:cNvPicPr preferRelativeResize="0"/>
          <p:nvPr/>
        </p:nvPicPr>
        <p:blipFill rotWithShape="1">
          <a:blip r:embed="rId3">
            <a:alphaModFix/>
          </a:blip>
          <a:srcRect b="0" l="0" r="0" t="0"/>
          <a:stretch/>
        </p:blipFill>
        <p:spPr>
          <a:xfrm>
            <a:off x="6917636" y="1591889"/>
            <a:ext cx="3320544" cy="5431874"/>
          </a:xfrm>
          <a:prstGeom prst="rect">
            <a:avLst/>
          </a:prstGeom>
          <a:noFill/>
          <a:ln>
            <a:noFill/>
          </a:ln>
        </p:spPr>
      </p:pic>
      <p:sp>
        <p:nvSpPr>
          <p:cNvPr id="158" name="Google Shape;158;p16"/>
          <p:cNvSpPr txBox="1"/>
          <p:nvPr/>
        </p:nvSpPr>
        <p:spPr>
          <a:xfrm>
            <a:off x="580480" y="1390094"/>
            <a:ext cx="5797550" cy="1569597"/>
          </a:xfrm>
          <a:prstGeom prst="rect">
            <a:avLst/>
          </a:prstGeom>
          <a:noFill/>
          <a:ln>
            <a:noFill/>
          </a:ln>
        </p:spPr>
        <p:txBody>
          <a:bodyPr anchorCtr="0" anchor="t" bIns="0" lIns="0" spcFirstLastPara="1" rIns="0" wrap="square" tIns="12700">
            <a:spAutoFit/>
          </a:bodyPr>
          <a:lstStyle/>
          <a:p>
            <a:pPr indent="0" lvl="0" marL="98425" marR="339725" rtl="0" algn="l">
              <a:lnSpc>
                <a:spcPct val="144400"/>
              </a:lnSpc>
              <a:spcBef>
                <a:spcPts val="0"/>
              </a:spcBef>
              <a:spcAft>
                <a:spcPts val="0"/>
              </a:spcAft>
              <a:buNone/>
            </a:pPr>
            <a:r>
              <a:rPr b="1" lang="en-US" sz="1800">
                <a:solidFill>
                  <a:srgbClr val="0C0C0C"/>
                </a:solidFill>
                <a:latin typeface="Calibri"/>
                <a:ea typeface="Calibri"/>
                <a:cs typeface="Calibri"/>
                <a:sym typeface="Calibri"/>
              </a:rPr>
              <a:t>Starfill wordt vervaardigd volgens onze criteria, “THE 9 PROCESS”, om de meest betrouwbare filler te produceren, en wordt strikt gecontroleerd met EP (Europese   Farmacopee) normen. </a:t>
            </a:r>
            <a:endParaRPr b="1" sz="1800">
              <a:solidFill>
                <a:schemeClr val="dk1"/>
              </a:solidFill>
              <a:latin typeface="Calibri"/>
              <a:ea typeface="Calibri"/>
              <a:cs typeface="Calibri"/>
              <a:sym typeface="Calibri"/>
            </a:endParaRPr>
          </a:p>
        </p:txBody>
      </p:sp>
      <p:sp>
        <p:nvSpPr>
          <p:cNvPr id="159" name="Google Shape;159;p16"/>
          <p:cNvSpPr/>
          <p:nvPr/>
        </p:nvSpPr>
        <p:spPr>
          <a:xfrm>
            <a:off x="463550" y="3625850"/>
            <a:ext cx="5772150" cy="0"/>
          </a:xfrm>
          <a:custGeom>
            <a:rect b="b" l="l" r="r" t="t"/>
            <a:pathLst>
              <a:path extrusionOk="0" h="120000" w="5772150">
                <a:moveTo>
                  <a:pt x="0" y="0"/>
                </a:moveTo>
                <a:lnTo>
                  <a:pt x="5771923" y="0"/>
                </a:lnTo>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0" name="Google Shape;160;p16"/>
          <p:cNvPicPr preferRelativeResize="0"/>
          <p:nvPr/>
        </p:nvPicPr>
        <p:blipFill rotWithShape="1">
          <a:blip r:embed="rId4">
            <a:alphaModFix/>
          </a:blip>
          <a:srcRect b="0" l="0" r="0" t="0"/>
          <a:stretch/>
        </p:blipFill>
        <p:spPr>
          <a:xfrm>
            <a:off x="738380" y="4768851"/>
            <a:ext cx="5771923" cy="22549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7"/>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166" name="Google Shape;166;p17"/>
          <p:cNvSpPr txBox="1"/>
          <p:nvPr>
            <p:ph type="title"/>
          </p:nvPr>
        </p:nvSpPr>
        <p:spPr>
          <a:xfrm>
            <a:off x="614888" y="466266"/>
            <a:ext cx="240284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2. </a:t>
            </a:r>
            <a:r>
              <a:rPr b="1" lang="en-US" sz="2000">
                <a:solidFill>
                  <a:srgbClr val="4C4C4E"/>
                </a:solidFill>
                <a:latin typeface="Arial"/>
                <a:ea typeface="Arial"/>
                <a:cs typeface="Arial"/>
                <a:sym typeface="Arial"/>
              </a:rPr>
              <a:t>ZEEP Technology</a:t>
            </a:r>
            <a:endParaRPr sz="2000">
              <a:latin typeface="Arial"/>
              <a:ea typeface="Arial"/>
              <a:cs typeface="Arial"/>
              <a:sym typeface="Arial"/>
            </a:endParaRPr>
          </a:p>
        </p:txBody>
      </p:sp>
      <p:sp>
        <p:nvSpPr>
          <p:cNvPr id="167" name="Google Shape;167;p17"/>
          <p:cNvSpPr txBox="1"/>
          <p:nvPr/>
        </p:nvSpPr>
        <p:spPr>
          <a:xfrm>
            <a:off x="670112" y="1446955"/>
            <a:ext cx="6209665"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a:t>
            </a:r>
            <a:r>
              <a:rPr b="1" lang="en-US" sz="2800" u="sng">
                <a:solidFill>
                  <a:schemeClr val="dk1"/>
                </a:solidFill>
                <a:latin typeface="Arial"/>
                <a:ea typeface="Arial"/>
                <a:cs typeface="Arial"/>
                <a:sym typeface="Arial"/>
              </a:rPr>
              <a:t>Z</a:t>
            </a:r>
            <a:r>
              <a:rPr lang="en-US" sz="1800">
                <a:solidFill>
                  <a:schemeClr val="dk1"/>
                </a:solidFill>
                <a:latin typeface="Helvetica Neue"/>
                <a:ea typeface="Helvetica Neue"/>
                <a:cs typeface="Helvetica Neue"/>
                <a:sym typeface="Helvetica Neue"/>
              </a:rPr>
              <a:t>ero </a:t>
            </a:r>
            <a:r>
              <a:rPr b="1" lang="en-US" sz="2800" u="sng">
                <a:solidFill>
                  <a:schemeClr val="dk1"/>
                </a:solidFill>
                <a:latin typeface="Arial"/>
                <a:ea typeface="Arial"/>
                <a:cs typeface="Arial"/>
                <a:sym typeface="Arial"/>
              </a:rPr>
              <a:t>E</a:t>
            </a:r>
            <a:r>
              <a:rPr lang="en-US" sz="1600">
                <a:solidFill>
                  <a:schemeClr val="dk1"/>
                </a:solidFill>
                <a:latin typeface="Helvetica Neue"/>
                <a:ea typeface="Helvetica Neue"/>
                <a:cs typeface="Helvetica Neue"/>
                <a:sym typeface="Helvetica Neue"/>
              </a:rPr>
              <a:t>ndotoxin </a:t>
            </a:r>
            <a:r>
              <a:rPr lang="en-US" sz="1800">
                <a:solidFill>
                  <a:schemeClr val="dk1"/>
                </a:solidFill>
                <a:latin typeface="Helvetica Neue"/>
                <a:ea typeface="Helvetica Neue"/>
                <a:cs typeface="Helvetica Neue"/>
                <a:sym typeface="Helvetica Neue"/>
              </a:rPr>
              <a:t>and BDDE </a:t>
            </a:r>
            <a:r>
              <a:rPr b="1" lang="en-US" sz="2800" u="sng">
                <a:solidFill>
                  <a:schemeClr val="dk1"/>
                </a:solidFill>
                <a:latin typeface="Arial"/>
                <a:ea typeface="Arial"/>
                <a:cs typeface="Arial"/>
                <a:sym typeface="Arial"/>
              </a:rPr>
              <a:t>E</a:t>
            </a:r>
            <a:r>
              <a:rPr lang="en-US" sz="1800">
                <a:solidFill>
                  <a:schemeClr val="dk1"/>
                </a:solidFill>
                <a:latin typeface="Helvetica Neue"/>
                <a:ea typeface="Helvetica Neue"/>
                <a:cs typeface="Helvetica Neue"/>
                <a:sym typeface="Helvetica Neue"/>
              </a:rPr>
              <a:t>ntire </a:t>
            </a:r>
            <a:r>
              <a:rPr b="1" lang="en-US" sz="2800" u="sng">
                <a:solidFill>
                  <a:schemeClr val="dk1"/>
                </a:solidFill>
                <a:latin typeface="Arial"/>
                <a:ea typeface="Arial"/>
                <a:cs typeface="Arial"/>
                <a:sym typeface="Arial"/>
              </a:rPr>
              <a:t>P</a:t>
            </a:r>
            <a:r>
              <a:rPr lang="en-US" sz="1800">
                <a:solidFill>
                  <a:schemeClr val="dk1"/>
                </a:solidFill>
                <a:latin typeface="Helvetica Neue"/>
                <a:ea typeface="Helvetica Neue"/>
                <a:cs typeface="Helvetica Neue"/>
                <a:sym typeface="Helvetica Neue"/>
              </a:rPr>
              <a:t>rocess</a:t>
            </a:r>
            <a:r>
              <a:rPr lang="en-US" sz="2000">
                <a:solidFill>
                  <a:schemeClr val="dk1"/>
                </a:solidFill>
                <a:latin typeface="Helvetica Neue"/>
                <a:ea typeface="Helvetica Neue"/>
                <a:cs typeface="Helvetica Neue"/>
                <a:sym typeface="Helvetica Neue"/>
              </a:rPr>
              <a:t>” Technology</a:t>
            </a:r>
            <a:endParaRPr sz="2000">
              <a:solidFill>
                <a:schemeClr val="dk1"/>
              </a:solidFill>
              <a:latin typeface="Helvetica Neue"/>
              <a:ea typeface="Helvetica Neue"/>
              <a:cs typeface="Helvetica Neue"/>
              <a:sym typeface="Helvetica Neue"/>
            </a:endParaRPr>
          </a:p>
        </p:txBody>
      </p:sp>
      <p:grpSp>
        <p:nvGrpSpPr>
          <p:cNvPr id="168" name="Google Shape;168;p17"/>
          <p:cNvGrpSpPr/>
          <p:nvPr/>
        </p:nvGrpSpPr>
        <p:grpSpPr>
          <a:xfrm>
            <a:off x="5421538" y="2190758"/>
            <a:ext cx="2231390" cy="2941955"/>
            <a:chOff x="5421538" y="2190758"/>
            <a:chExt cx="2231390" cy="2941955"/>
          </a:xfrm>
        </p:grpSpPr>
        <p:pic>
          <p:nvPicPr>
            <p:cNvPr id="169" name="Google Shape;169;p17"/>
            <p:cNvPicPr preferRelativeResize="0"/>
            <p:nvPr/>
          </p:nvPicPr>
          <p:blipFill rotWithShape="1">
            <a:blip r:embed="rId3">
              <a:alphaModFix/>
            </a:blip>
            <a:srcRect b="0" l="0" r="0" t="0"/>
            <a:stretch/>
          </p:blipFill>
          <p:spPr>
            <a:xfrm>
              <a:off x="5531319" y="2310023"/>
              <a:ext cx="2063516" cy="2822444"/>
            </a:xfrm>
            <a:prstGeom prst="rect">
              <a:avLst/>
            </a:prstGeom>
            <a:noFill/>
            <a:ln>
              <a:noFill/>
            </a:ln>
          </p:spPr>
        </p:pic>
        <p:sp>
          <p:nvSpPr>
            <p:cNvPr id="170" name="Google Shape;170;p17"/>
            <p:cNvSpPr/>
            <p:nvPr/>
          </p:nvSpPr>
          <p:spPr>
            <a:xfrm>
              <a:off x="5527828" y="2447483"/>
              <a:ext cx="2067560" cy="2355850"/>
            </a:xfrm>
            <a:custGeom>
              <a:rect b="b" l="l" r="r" t="t"/>
              <a:pathLst>
                <a:path extrusionOk="0" h="2355850" w="2067559">
                  <a:moveTo>
                    <a:pt x="1300260" y="339960"/>
                  </a:moveTo>
                  <a:lnTo>
                    <a:pt x="2067006" y="339960"/>
                  </a:lnTo>
                  <a:lnTo>
                    <a:pt x="2067006" y="606020"/>
                  </a:lnTo>
                  <a:lnTo>
                    <a:pt x="1300260" y="606020"/>
                  </a:lnTo>
                  <a:lnTo>
                    <a:pt x="1300260" y="339960"/>
                  </a:lnTo>
                  <a:close/>
                </a:path>
                <a:path extrusionOk="0" h="2355850" w="2067559">
                  <a:moveTo>
                    <a:pt x="0" y="2252523"/>
                  </a:moveTo>
                  <a:lnTo>
                    <a:pt x="1924345" y="2252523"/>
                  </a:lnTo>
                  <a:lnTo>
                    <a:pt x="1924345" y="2355414"/>
                  </a:lnTo>
                  <a:lnTo>
                    <a:pt x="0" y="2355414"/>
                  </a:lnTo>
                  <a:lnTo>
                    <a:pt x="0" y="2252523"/>
                  </a:lnTo>
                  <a:close/>
                </a:path>
                <a:path extrusionOk="0" h="2355850" w="2067559">
                  <a:moveTo>
                    <a:pt x="368339" y="0"/>
                  </a:moveTo>
                  <a:lnTo>
                    <a:pt x="845726" y="0"/>
                  </a:lnTo>
                  <a:lnTo>
                    <a:pt x="845726" y="61372"/>
                  </a:lnTo>
                  <a:lnTo>
                    <a:pt x="368339" y="61372"/>
                  </a:lnTo>
                  <a:lnTo>
                    <a:pt x="368339" y="0"/>
                  </a:lnTo>
                  <a:close/>
                </a:path>
              </a:pathLst>
            </a:custGeom>
            <a:noFill/>
            <a:ln cap="flat" cmpd="sng" w="12675">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7"/>
            <p:cNvSpPr/>
            <p:nvPr/>
          </p:nvSpPr>
          <p:spPr>
            <a:xfrm>
              <a:off x="5421538" y="2190758"/>
              <a:ext cx="2231390" cy="2941955"/>
            </a:xfrm>
            <a:custGeom>
              <a:rect b="b" l="l" r="r" t="t"/>
              <a:pathLst>
                <a:path extrusionOk="0" h="2941954" w="2231390">
                  <a:moveTo>
                    <a:pt x="0" y="0"/>
                  </a:moveTo>
                  <a:lnTo>
                    <a:pt x="2231210" y="0"/>
                  </a:lnTo>
                  <a:lnTo>
                    <a:pt x="2231210" y="2941708"/>
                  </a:lnTo>
                  <a:lnTo>
                    <a:pt x="0" y="2941708"/>
                  </a:lnTo>
                  <a:lnTo>
                    <a:pt x="0" y="0"/>
                  </a:lnTo>
                  <a:close/>
                </a:path>
              </a:pathLst>
            </a:custGeom>
            <a:noFill/>
            <a:ln cap="flat" cmpd="sng" w="952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2" name="Google Shape;172;p17"/>
          <p:cNvGrpSpPr/>
          <p:nvPr/>
        </p:nvGrpSpPr>
        <p:grpSpPr>
          <a:xfrm>
            <a:off x="7895742" y="2188659"/>
            <a:ext cx="2231390" cy="2941955"/>
            <a:chOff x="7895742" y="2188659"/>
            <a:chExt cx="2231390" cy="2941955"/>
          </a:xfrm>
        </p:grpSpPr>
        <p:pic>
          <p:nvPicPr>
            <p:cNvPr id="173" name="Google Shape;173;p17"/>
            <p:cNvPicPr preferRelativeResize="0"/>
            <p:nvPr/>
          </p:nvPicPr>
          <p:blipFill rotWithShape="1">
            <a:blip r:embed="rId4">
              <a:alphaModFix/>
            </a:blip>
            <a:srcRect b="0" l="0" r="0" t="0"/>
            <a:stretch/>
          </p:blipFill>
          <p:spPr>
            <a:xfrm>
              <a:off x="7964897" y="2294442"/>
              <a:ext cx="2122558" cy="2773088"/>
            </a:xfrm>
            <a:prstGeom prst="rect">
              <a:avLst/>
            </a:prstGeom>
            <a:noFill/>
            <a:ln>
              <a:noFill/>
            </a:ln>
          </p:spPr>
        </p:pic>
        <p:sp>
          <p:nvSpPr>
            <p:cNvPr id="174" name="Google Shape;174;p17"/>
            <p:cNvSpPr/>
            <p:nvPr/>
          </p:nvSpPr>
          <p:spPr>
            <a:xfrm>
              <a:off x="7982263" y="4254426"/>
              <a:ext cx="2112645" cy="351155"/>
            </a:xfrm>
            <a:custGeom>
              <a:rect b="b" l="l" r="r" t="t"/>
              <a:pathLst>
                <a:path extrusionOk="0" h="351154" w="2112645">
                  <a:moveTo>
                    <a:pt x="0" y="0"/>
                  </a:moveTo>
                  <a:lnTo>
                    <a:pt x="2112461" y="0"/>
                  </a:lnTo>
                  <a:lnTo>
                    <a:pt x="2112461" y="350609"/>
                  </a:lnTo>
                  <a:lnTo>
                    <a:pt x="0" y="350609"/>
                  </a:lnTo>
                  <a:lnTo>
                    <a:pt x="0" y="0"/>
                  </a:lnTo>
                  <a:close/>
                </a:path>
              </a:pathLst>
            </a:custGeom>
            <a:noFill/>
            <a:ln cap="flat" cmpd="sng" w="12675">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17"/>
            <p:cNvSpPr/>
            <p:nvPr/>
          </p:nvSpPr>
          <p:spPr>
            <a:xfrm>
              <a:off x="7895742" y="2188659"/>
              <a:ext cx="2231390" cy="2941955"/>
            </a:xfrm>
            <a:custGeom>
              <a:rect b="b" l="l" r="r" t="t"/>
              <a:pathLst>
                <a:path extrusionOk="0" h="2941954" w="2231390">
                  <a:moveTo>
                    <a:pt x="0" y="0"/>
                  </a:moveTo>
                  <a:lnTo>
                    <a:pt x="2231210" y="0"/>
                  </a:lnTo>
                  <a:lnTo>
                    <a:pt x="2231210" y="2941708"/>
                  </a:lnTo>
                  <a:lnTo>
                    <a:pt x="0" y="2941708"/>
                  </a:lnTo>
                  <a:lnTo>
                    <a:pt x="0" y="0"/>
                  </a:lnTo>
                  <a:close/>
                </a:path>
              </a:pathLst>
            </a:custGeom>
            <a:noFill/>
            <a:ln cap="flat" cmpd="sng" w="952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6" name="Google Shape;176;p17"/>
          <p:cNvSpPr txBox="1"/>
          <p:nvPr/>
        </p:nvSpPr>
        <p:spPr>
          <a:xfrm>
            <a:off x="597087" y="2190758"/>
            <a:ext cx="4581525" cy="4918075"/>
          </a:xfrm>
          <a:prstGeom prst="rect">
            <a:avLst/>
          </a:prstGeom>
          <a:noFill/>
          <a:ln cap="flat" cmpd="sng" w="12675">
            <a:solidFill>
              <a:srgbClr val="AEABAB"/>
            </a:solidFill>
            <a:prstDash val="solid"/>
            <a:round/>
            <a:headEnd len="sm" w="sm" type="none"/>
            <a:tailEnd len="sm" w="sm" type="none"/>
          </a:ln>
        </p:spPr>
        <p:txBody>
          <a:bodyPr anchorCtr="0" anchor="t" bIns="0" lIns="0" spcFirstLastPara="1" rIns="0" wrap="square" tIns="125725">
            <a:spAutoFit/>
          </a:bodyPr>
          <a:lstStyle/>
          <a:p>
            <a:pPr indent="0" lvl="0" marL="278130" marR="0" rtl="0" algn="l">
              <a:lnSpc>
                <a:spcPct val="100000"/>
              </a:lnSpc>
              <a:spcBef>
                <a:spcPts val="0"/>
              </a:spcBef>
              <a:spcAft>
                <a:spcPts val="0"/>
              </a:spcAft>
              <a:buNone/>
            </a:pPr>
            <a:r>
              <a:rPr lang="en-US" sz="1500">
                <a:solidFill>
                  <a:srgbClr val="0047BA"/>
                </a:solidFill>
                <a:latin typeface="MS PGothic"/>
                <a:ea typeface="MS PGothic"/>
                <a:cs typeface="MS PGothic"/>
                <a:sym typeface="MS PGothic"/>
              </a:rPr>
              <a:t>① </a:t>
            </a:r>
            <a:r>
              <a:rPr lang="en-US" sz="1500">
                <a:solidFill>
                  <a:srgbClr val="0047BA"/>
                </a:solidFill>
                <a:latin typeface="Helvetica Neue"/>
                <a:ea typeface="Helvetica Neue"/>
                <a:cs typeface="Helvetica Neue"/>
                <a:sym typeface="Helvetica Neue"/>
              </a:rPr>
              <a:t>High quality raw material</a:t>
            </a:r>
            <a:endParaRPr sz="1500">
              <a:solidFill>
                <a:schemeClr val="dk1"/>
              </a:solidFill>
              <a:latin typeface="Helvetica Neue"/>
              <a:ea typeface="Helvetica Neue"/>
              <a:cs typeface="Helvetica Neue"/>
              <a:sym typeface="Helvetica Neue"/>
            </a:endParaRPr>
          </a:p>
          <a:p>
            <a:pPr indent="0" lvl="0" marL="278130" marR="0" rtl="0" algn="l">
              <a:lnSpc>
                <a:spcPct val="100000"/>
              </a:lnSpc>
              <a:spcBef>
                <a:spcPts val="725"/>
              </a:spcBef>
              <a:spcAft>
                <a:spcPts val="0"/>
              </a:spcAft>
              <a:buNone/>
            </a:pPr>
            <a:r>
              <a:rPr lang="en-US" sz="1400">
                <a:solidFill>
                  <a:srgbClr val="757070"/>
                </a:solidFill>
                <a:latin typeface="Helvetica Neue"/>
                <a:ea typeface="Helvetica Neue"/>
                <a:cs typeface="Helvetica Neue"/>
                <a:sym typeface="Helvetica Neue"/>
              </a:rPr>
              <a:t>Starﬁll uses pharmaceutical</a:t>
            </a:r>
            <a:endParaRPr sz="1400">
              <a:solidFill>
                <a:schemeClr val="dk1"/>
              </a:solidFill>
              <a:latin typeface="Helvetica Neue"/>
              <a:ea typeface="Helvetica Neue"/>
              <a:cs typeface="Helvetica Neue"/>
              <a:sym typeface="Helvetica Neue"/>
            </a:endParaRPr>
          </a:p>
          <a:p>
            <a:pPr indent="0" lvl="0" marL="278130" marR="537210" rtl="0" algn="l">
              <a:lnSpc>
                <a:spcPct val="135700"/>
              </a:lnSpc>
              <a:spcBef>
                <a:spcPts val="0"/>
              </a:spcBef>
              <a:spcAft>
                <a:spcPts val="0"/>
              </a:spcAft>
              <a:buNone/>
            </a:pPr>
            <a:r>
              <a:rPr lang="en-US" sz="1400">
                <a:solidFill>
                  <a:srgbClr val="757070"/>
                </a:solidFill>
                <a:latin typeface="Helvetica Neue"/>
                <a:ea typeface="Helvetica Neue"/>
                <a:cs typeface="Helvetica Neue"/>
                <a:sym typeface="Helvetica Neue"/>
              </a:rPr>
              <a:t>Grade (EP, USP registered) HA ingredient  intended for intra-articular and intra-ocular  preparation(Stricter endotoxin standard than  EP; EP standard: &lt;0.05IU/mg, Starﬁll raw  material standard: &lt;0.04IU/mg)</a:t>
            </a:r>
            <a:endParaRPr sz="1400">
              <a:solidFill>
                <a:schemeClr val="dk1"/>
              </a:solidFill>
              <a:latin typeface="Helvetica Neue"/>
              <a:ea typeface="Helvetica Neue"/>
              <a:cs typeface="Helvetica Neue"/>
              <a:sym typeface="Helvetica Neue"/>
            </a:endParaRPr>
          </a:p>
          <a:p>
            <a:pPr indent="0" lvl="0" marL="278130" marR="0" rtl="0" algn="l">
              <a:lnSpc>
                <a:spcPct val="100000"/>
              </a:lnSpc>
              <a:spcBef>
                <a:spcPts val="595"/>
              </a:spcBef>
              <a:spcAft>
                <a:spcPts val="0"/>
              </a:spcAft>
              <a:buNone/>
            </a:pPr>
            <a:r>
              <a:rPr lang="en-US" sz="1500">
                <a:solidFill>
                  <a:srgbClr val="0047BA"/>
                </a:solidFill>
                <a:latin typeface="MS PGothic"/>
                <a:ea typeface="MS PGothic"/>
                <a:cs typeface="MS PGothic"/>
                <a:sym typeface="MS PGothic"/>
              </a:rPr>
              <a:t>② </a:t>
            </a:r>
            <a:r>
              <a:rPr lang="en-US" sz="1500">
                <a:solidFill>
                  <a:srgbClr val="0047BA"/>
                </a:solidFill>
                <a:latin typeface="Helvetica Neue"/>
                <a:ea typeface="Helvetica Neue"/>
                <a:cs typeface="Helvetica Neue"/>
                <a:sym typeface="Helvetica Neue"/>
              </a:rPr>
              <a:t>Minimized residual BDDE</a:t>
            </a:r>
            <a:endParaRPr sz="1500">
              <a:solidFill>
                <a:schemeClr val="dk1"/>
              </a:solidFill>
              <a:latin typeface="Helvetica Neue"/>
              <a:ea typeface="Helvetica Neue"/>
              <a:cs typeface="Helvetica Neue"/>
              <a:sym typeface="Helvetica Neue"/>
            </a:endParaRPr>
          </a:p>
          <a:p>
            <a:pPr indent="0" lvl="0" marL="0" marR="0" rtl="0" algn="l">
              <a:lnSpc>
                <a:spcPct val="100000"/>
              </a:lnSpc>
              <a:spcBef>
                <a:spcPts val="50"/>
              </a:spcBef>
              <a:spcAft>
                <a:spcPts val="0"/>
              </a:spcAft>
              <a:buNone/>
            </a:pPr>
            <a:r>
              <a:t/>
            </a:r>
            <a:endParaRPr sz="1550">
              <a:solidFill>
                <a:schemeClr val="dk1"/>
              </a:solidFill>
              <a:latin typeface="Helvetica Neue"/>
              <a:ea typeface="Helvetica Neue"/>
              <a:cs typeface="Helvetica Neue"/>
              <a:sym typeface="Helvetica Neue"/>
            </a:endParaRPr>
          </a:p>
          <a:p>
            <a:pPr indent="0" lvl="0" marL="278130" marR="0" rtl="0" algn="l">
              <a:lnSpc>
                <a:spcPct val="100000"/>
              </a:lnSpc>
              <a:spcBef>
                <a:spcPts val="0"/>
              </a:spcBef>
              <a:spcAft>
                <a:spcPts val="0"/>
              </a:spcAft>
              <a:buNone/>
            </a:pPr>
            <a:r>
              <a:rPr lang="en-US" sz="1400">
                <a:solidFill>
                  <a:srgbClr val="757070"/>
                </a:solidFill>
                <a:latin typeface="Helvetica Neue"/>
                <a:ea typeface="Helvetica Neue"/>
                <a:cs typeface="Helvetica Neue"/>
                <a:sym typeface="Helvetica Neue"/>
              </a:rPr>
              <a:t>Exhaustive washing</a:t>
            </a:r>
            <a:endParaRPr sz="1400">
              <a:solidFill>
                <a:schemeClr val="dk1"/>
              </a:solidFill>
              <a:latin typeface="Helvetica Neue"/>
              <a:ea typeface="Helvetica Neue"/>
              <a:cs typeface="Helvetica Neue"/>
              <a:sym typeface="Helvetica Neue"/>
            </a:endParaRPr>
          </a:p>
          <a:p>
            <a:pPr indent="0" lvl="0" marL="278130" marR="0" rtl="0" algn="l">
              <a:lnSpc>
                <a:spcPct val="100000"/>
              </a:lnSpc>
              <a:spcBef>
                <a:spcPts val="840"/>
              </a:spcBef>
              <a:spcAft>
                <a:spcPts val="0"/>
              </a:spcAft>
              <a:buNone/>
            </a:pPr>
            <a:r>
              <a:rPr lang="en-US" sz="1500">
                <a:solidFill>
                  <a:srgbClr val="0047BA"/>
                </a:solidFill>
                <a:latin typeface="MS PGothic"/>
                <a:ea typeface="MS PGothic"/>
                <a:cs typeface="MS PGothic"/>
                <a:sym typeface="MS PGothic"/>
              </a:rPr>
              <a:t>③ </a:t>
            </a:r>
            <a:r>
              <a:rPr lang="en-US" sz="1500">
                <a:solidFill>
                  <a:srgbClr val="0047BA"/>
                </a:solidFill>
                <a:latin typeface="Helvetica Neue"/>
                <a:ea typeface="Helvetica Neue"/>
                <a:cs typeface="Helvetica Neue"/>
                <a:sym typeface="Helvetica Neue"/>
              </a:rPr>
              <a:t>Minimized input of BDDE</a:t>
            </a:r>
            <a:endParaRPr sz="1500">
              <a:solidFill>
                <a:schemeClr val="dk1"/>
              </a:solidFill>
              <a:latin typeface="Helvetica Neue"/>
              <a:ea typeface="Helvetica Neue"/>
              <a:cs typeface="Helvetica Neue"/>
              <a:sym typeface="Helvetica Neue"/>
            </a:endParaRPr>
          </a:p>
          <a:p>
            <a:pPr indent="0" lvl="0" marL="278130" marR="458469" rtl="0" algn="l">
              <a:lnSpc>
                <a:spcPct val="150000"/>
              </a:lnSpc>
              <a:spcBef>
                <a:spcPts val="960"/>
              </a:spcBef>
              <a:spcAft>
                <a:spcPts val="0"/>
              </a:spcAft>
              <a:buNone/>
            </a:pPr>
            <a:r>
              <a:rPr lang="en-US" sz="1400">
                <a:solidFill>
                  <a:srgbClr val="757070"/>
                </a:solidFill>
                <a:latin typeface="Helvetica Neue"/>
                <a:ea typeface="Helvetica Neue"/>
                <a:cs typeface="Helvetica Neue"/>
                <a:sym typeface="Helvetica Neue"/>
              </a:rPr>
              <a:t>Thanks to high crosslinking eﬃciency, Starﬁll  minimized BDDE input and MoD (modiﬁcation  degree).</a:t>
            </a:r>
            <a:endParaRPr sz="14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1900">
              <a:solidFill>
                <a:schemeClr val="dk1"/>
              </a:solidFill>
              <a:latin typeface="Helvetica Neue"/>
              <a:ea typeface="Helvetica Neue"/>
              <a:cs typeface="Helvetica Neue"/>
              <a:sym typeface="Helvetica Neue"/>
            </a:endParaRPr>
          </a:p>
          <a:p>
            <a:pPr indent="0" lvl="0" marL="278130" marR="0" rtl="0" algn="l">
              <a:lnSpc>
                <a:spcPct val="115333"/>
              </a:lnSpc>
              <a:spcBef>
                <a:spcPts val="1205"/>
              </a:spcBef>
              <a:spcAft>
                <a:spcPts val="0"/>
              </a:spcAft>
              <a:buNone/>
            </a:pPr>
            <a:r>
              <a:rPr lang="en-US" sz="1500">
                <a:solidFill>
                  <a:schemeClr val="dk1"/>
                </a:solidFill>
                <a:latin typeface="Arial Black"/>
                <a:ea typeface="Arial Black"/>
                <a:cs typeface="Arial Black"/>
                <a:sym typeface="Arial Black"/>
              </a:rPr>
              <a:t>We keep endotoxin below 0.1IU/ml</a:t>
            </a:r>
            <a:endParaRPr sz="1500">
              <a:solidFill>
                <a:schemeClr val="dk1"/>
              </a:solidFill>
              <a:latin typeface="Arial Black"/>
              <a:ea typeface="Arial Black"/>
              <a:cs typeface="Arial Black"/>
              <a:sym typeface="Arial Black"/>
            </a:endParaRPr>
          </a:p>
        </p:txBody>
      </p:sp>
      <p:sp>
        <p:nvSpPr>
          <p:cNvPr id="177" name="Google Shape;177;p17"/>
          <p:cNvSpPr txBox="1"/>
          <p:nvPr/>
        </p:nvSpPr>
        <p:spPr>
          <a:xfrm>
            <a:off x="862537" y="7116246"/>
            <a:ext cx="3700779" cy="254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500">
                <a:solidFill>
                  <a:schemeClr val="dk1"/>
                </a:solidFill>
                <a:latin typeface="Arial Black"/>
                <a:ea typeface="Arial Black"/>
                <a:cs typeface="Arial Black"/>
                <a:sym typeface="Arial Black"/>
              </a:rPr>
              <a:t>for the ﬁnal product and minimize BDDE</a:t>
            </a:r>
            <a:endParaRPr sz="1500">
              <a:solidFill>
                <a:schemeClr val="dk1"/>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8"/>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grpSp>
        <p:nvGrpSpPr>
          <p:cNvPr id="183" name="Google Shape;183;p18"/>
          <p:cNvGrpSpPr/>
          <p:nvPr/>
        </p:nvGrpSpPr>
        <p:grpSpPr>
          <a:xfrm>
            <a:off x="6564569" y="3588375"/>
            <a:ext cx="3901088" cy="3234479"/>
            <a:chOff x="6564569" y="3588375"/>
            <a:chExt cx="3901088" cy="3234479"/>
          </a:xfrm>
        </p:grpSpPr>
        <p:pic>
          <p:nvPicPr>
            <p:cNvPr id="184" name="Google Shape;184;p18"/>
            <p:cNvPicPr preferRelativeResize="0"/>
            <p:nvPr/>
          </p:nvPicPr>
          <p:blipFill rotWithShape="1">
            <a:blip r:embed="rId3">
              <a:alphaModFix/>
            </a:blip>
            <a:srcRect b="0" l="0" r="0" t="0"/>
            <a:stretch/>
          </p:blipFill>
          <p:spPr>
            <a:xfrm>
              <a:off x="7231178" y="3588375"/>
              <a:ext cx="3234479" cy="3234479"/>
            </a:xfrm>
            <a:prstGeom prst="rect">
              <a:avLst/>
            </a:prstGeom>
            <a:noFill/>
            <a:ln>
              <a:noFill/>
            </a:ln>
          </p:spPr>
        </p:pic>
        <p:pic>
          <p:nvPicPr>
            <p:cNvPr id="185" name="Google Shape;185;p18"/>
            <p:cNvPicPr preferRelativeResize="0"/>
            <p:nvPr/>
          </p:nvPicPr>
          <p:blipFill rotWithShape="1">
            <a:blip r:embed="rId4">
              <a:alphaModFix/>
            </a:blip>
            <a:srcRect b="0" l="0" r="0" t="0"/>
            <a:stretch/>
          </p:blipFill>
          <p:spPr>
            <a:xfrm>
              <a:off x="6564569" y="3819998"/>
              <a:ext cx="3585946" cy="2583467"/>
            </a:xfrm>
            <a:prstGeom prst="rect">
              <a:avLst/>
            </a:prstGeom>
            <a:noFill/>
            <a:ln>
              <a:noFill/>
            </a:ln>
          </p:spPr>
        </p:pic>
      </p:grpSp>
      <p:sp>
        <p:nvSpPr>
          <p:cNvPr id="186" name="Google Shape;186;p18"/>
          <p:cNvSpPr txBox="1"/>
          <p:nvPr>
            <p:ph type="title"/>
          </p:nvPr>
        </p:nvSpPr>
        <p:spPr>
          <a:xfrm>
            <a:off x="614888" y="466266"/>
            <a:ext cx="518922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3. </a:t>
            </a:r>
            <a:r>
              <a:rPr b="1" lang="en-US" sz="2000">
                <a:solidFill>
                  <a:srgbClr val="4C4C4E"/>
                </a:solidFill>
                <a:latin typeface="Arial"/>
                <a:ea typeface="Arial"/>
                <a:cs typeface="Arial"/>
                <a:sym typeface="Arial"/>
              </a:rPr>
              <a:t>2CM</a:t>
            </a:r>
            <a:r>
              <a:rPr lang="en-US" sz="2000">
                <a:solidFill>
                  <a:srgbClr val="4C4C4E"/>
                </a:solidFill>
              </a:rPr>
              <a:t>(</a:t>
            </a:r>
            <a:r>
              <a:rPr b="1" lang="en-US" sz="2000" u="sng">
                <a:solidFill>
                  <a:srgbClr val="4C4C4E"/>
                </a:solidFill>
                <a:latin typeface="Arial"/>
                <a:ea typeface="Arial"/>
                <a:cs typeface="Arial"/>
                <a:sym typeface="Arial"/>
              </a:rPr>
              <a:t>2</a:t>
            </a:r>
            <a:r>
              <a:rPr b="1" lang="en-US" sz="2000">
                <a:solidFill>
                  <a:srgbClr val="4C4C4E"/>
                </a:solidFill>
                <a:latin typeface="Arial"/>
                <a:ea typeface="Arial"/>
                <a:cs typeface="Arial"/>
                <a:sym typeface="Arial"/>
              </a:rPr>
              <a:t> </a:t>
            </a:r>
            <a:r>
              <a:rPr b="1" lang="en-US" sz="2000" u="sng">
                <a:solidFill>
                  <a:srgbClr val="4C4C4E"/>
                </a:solidFill>
                <a:latin typeface="Arial"/>
                <a:ea typeface="Arial"/>
                <a:cs typeface="Arial"/>
                <a:sym typeface="Arial"/>
              </a:rPr>
              <a:t>C</a:t>
            </a:r>
            <a:r>
              <a:rPr lang="en-US" sz="2000">
                <a:solidFill>
                  <a:srgbClr val="4C4C4E"/>
                </a:solidFill>
              </a:rPr>
              <a:t>rosslinking </a:t>
            </a:r>
            <a:r>
              <a:rPr b="1" lang="en-US" sz="2000" u="sng">
                <a:solidFill>
                  <a:srgbClr val="4C4C4E"/>
                </a:solidFill>
                <a:latin typeface="Arial"/>
                <a:ea typeface="Arial"/>
                <a:cs typeface="Arial"/>
                <a:sym typeface="Arial"/>
              </a:rPr>
              <a:t>M</a:t>
            </a:r>
            <a:r>
              <a:rPr lang="en-US" sz="2000">
                <a:solidFill>
                  <a:srgbClr val="4C4C4E"/>
                </a:solidFill>
              </a:rPr>
              <a:t>ethod) </a:t>
            </a:r>
            <a:r>
              <a:rPr b="1" lang="en-US" sz="2000">
                <a:solidFill>
                  <a:srgbClr val="4C4C4E"/>
                </a:solidFill>
                <a:latin typeface="Arial"/>
                <a:ea typeface="Arial"/>
                <a:cs typeface="Arial"/>
                <a:sym typeface="Arial"/>
              </a:rPr>
              <a:t>Technology</a:t>
            </a:r>
            <a:endParaRPr sz="2000">
              <a:latin typeface="Arial"/>
              <a:ea typeface="Arial"/>
              <a:cs typeface="Arial"/>
              <a:sym typeface="Arial"/>
            </a:endParaRPr>
          </a:p>
        </p:txBody>
      </p:sp>
      <p:sp>
        <p:nvSpPr>
          <p:cNvPr id="187" name="Google Shape;187;p18"/>
          <p:cNvSpPr txBox="1"/>
          <p:nvPr/>
        </p:nvSpPr>
        <p:spPr>
          <a:xfrm>
            <a:off x="725679" y="1491439"/>
            <a:ext cx="5797550" cy="1610360"/>
          </a:xfrm>
          <a:prstGeom prst="rect">
            <a:avLst/>
          </a:prstGeom>
          <a:noFill/>
          <a:ln>
            <a:noFill/>
          </a:ln>
        </p:spPr>
        <p:txBody>
          <a:bodyPr anchorCtr="0" anchor="t" bIns="0" lIns="0" spcFirstLastPara="1" rIns="0" wrap="square" tIns="12700">
            <a:spAutoFit/>
          </a:bodyPr>
          <a:lstStyle/>
          <a:p>
            <a:pPr indent="0" lvl="0" marL="98425" marR="412750" rtl="0" algn="l">
              <a:lnSpc>
                <a:spcPct val="144400"/>
              </a:lnSpc>
              <a:spcBef>
                <a:spcPts val="0"/>
              </a:spcBef>
              <a:spcAft>
                <a:spcPts val="0"/>
              </a:spcAft>
              <a:buNone/>
            </a:pPr>
            <a:r>
              <a:rPr lang="en-US" sz="1800">
                <a:solidFill>
                  <a:srgbClr val="0C0C0C"/>
                </a:solidFill>
                <a:latin typeface="Helvetica Neue"/>
                <a:ea typeface="Helvetica Neue"/>
                <a:cs typeface="Helvetica Neue"/>
                <a:sym typeface="Helvetica Neue"/>
              </a:rPr>
              <a:t>2CM Technology is the crosslinking technology of  Starﬁll to maximize the physical and chemical  crosslinking eﬃciency to minimize the usage of</a:t>
            </a:r>
            <a:endParaRPr sz="1800">
              <a:solidFill>
                <a:schemeClr val="dk1"/>
              </a:solidFill>
              <a:latin typeface="Helvetica Neue"/>
              <a:ea typeface="Helvetica Neue"/>
              <a:cs typeface="Helvetica Neue"/>
              <a:sym typeface="Helvetica Neue"/>
            </a:endParaRPr>
          </a:p>
          <a:p>
            <a:pPr indent="0" lvl="0" marL="12700" marR="0" rtl="0" algn="l">
              <a:lnSpc>
                <a:spcPct val="100000"/>
              </a:lnSpc>
              <a:spcBef>
                <a:spcPts val="960"/>
              </a:spcBef>
              <a:spcAft>
                <a:spcPts val="0"/>
              </a:spcAft>
              <a:buNone/>
            </a:pPr>
            <a:r>
              <a:rPr lang="en-US" sz="1800" u="sng">
                <a:solidFill>
                  <a:srgbClr val="0C0C0C"/>
                </a:solidFill>
                <a:latin typeface="Times New Roman"/>
                <a:ea typeface="Times New Roman"/>
                <a:cs typeface="Times New Roman"/>
                <a:sym typeface="Times New Roman"/>
              </a:rPr>
              <a:t>  </a:t>
            </a:r>
            <a:r>
              <a:rPr lang="en-US" sz="1800" u="sng">
                <a:solidFill>
                  <a:srgbClr val="0C0C0C"/>
                </a:solidFill>
                <a:latin typeface="Helvetica Neue"/>
                <a:ea typeface="Helvetica Neue"/>
                <a:cs typeface="Helvetica Neue"/>
                <a:sym typeface="Helvetica Neue"/>
              </a:rPr>
              <a:t>chemical crosslinker (MoD 1% level)	</a:t>
            </a:r>
            <a:endParaRPr sz="1800">
              <a:solidFill>
                <a:schemeClr val="dk1"/>
              </a:solidFill>
              <a:latin typeface="Helvetica Neue"/>
              <a:ea typeface="Helvetica Neue"/>
              <a:cs typeface="Helvetica Neue"/>
              <a:sym typeface="Helvetica Neue"/>
            </a:endParaRPr>
          </a:p>
        </p:txBody>
      </p:sp>
      <p:sp>
        <p:nvSpPr>
          <p:cNvPr id="188" name="Google Shape;188;p18"/>
          <p:cNvSpPr/>
          <p:nvPr/>
        </p:nvSpPr>
        <p:spPr>
          <a:xfrm>
            <a:off x="738379" y="1452437"/>
            <a:ext cx="5772150" cy="0"/>
          </a:xfrm>
          <a:custGeom>
            <a:rect b="b" l="l" r="r" t="t"/>
            <a:pathLst>
              <a:path extrusionOk="0" h="120000" w="5772150">
                <a:moveTo>
                  <a:pt x="0" y="0"/>
                </a:moveTo>
                <a:lnTo>
                  <a:pt x="5771923" y="0"/>
                </a:lnTo>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8"/>
          <p:cNvSpPr txBox="1"/>
          <p:nvPr/>
        </p:nvSpPr>
        <p:spPr>
          <a:xfrm>
            <a:off x="710849" y="3438683"/>
            <a:ext cx="5516880" cy="1727200"/>
          </a:xfrm>
          <a:prstGeom prst="rect">
            <a:avLst/>
          </a:prstGeom>
          <a:noFill/>
          <a:ln>
            <a:noFill/>
          </a:ln>
        </p:spPr>
        <p:txBody>
          <a:bodyPr anchorCtr="0" anchor="t" bIns="0" lIns="0" spcFirstLastPara="1" rIns="0" wrap="square" tIns="12700">
            <a:spAutoFit/>
          </a:bodyPr>
          <a:lstStyle/>
          <a:p>
            <a:pPr indent="0" lvl="0" marL="38100" marR="0" rtl="0" algn="l">
              <a:lnSpc>
                <a:spcPct val="119090"/>
              </a:lnSpc>
              <a:spcBef>
                <a:spcPts val="0"/>
              </a:spcBef>
              <a:spcAft>
                <a:spcPts val="0"/>
              </a:spcAft>
              <a:buNone/>
            </a:pPr>
            <a:r>
              <a:rPr b="1" lang="en-US" sz="2200">
                <a:solidFill>
                  <a:srgbClr val="0047BA"/>
                </a:solidFill>
                <a:latin typeface="Arial"/>
                <a:ea typeface="Arial"/>
                <a:cs typeface="Arial"/>
                <a:sym typeface="Arial"/>
              </a:rPr>
              <a:t>Physical</a:t>
            </a:r>
            <a:r>
              <a:rPr b="1" baseline="30000" lang="en-US" sz="2175">
                <a:solidFill>
                  <a:srgbClr val="0047BA"/>
                </a:solidFill>
                <a:latin typeface="Arial"/>
                <a:ea typeface="Arial"/>
                <a:cs typeface="Arial"/>
                <a:sym typeface="Arial"/>
              </a:rPr>
              <a:t>1) </a:t>
            </a:r>
            <a:r>
              <a:rPr b="1" lang="en-US" sz="2200">
                <a:solidFill>
                  <a:srgbClr val="0047BA"/>
                </a:solidFill>
                <a:latin typeface="Arial"/>
                <a:ea typeface="Arial"/>
                <a:cs typeface="Arial"/>
                <a:sym typeface="Arial"/>
              </a:rPr>
              <a:t>+ Chemical</a:t>
            </a:r>
            <a:r>
              <a:rPr b="1" baseline="30000" lang="en-US" sz="2175">
                <a:solidFill>
                  <a:srgbClr val="0047BA"/>
                </a:solidFill>
                <a:latin typeface="Arial"/>
                <a:ea typeface="Arial"/>
                <a:cs typeface="Arial"/>
                <a:sym typeface="Arial"/>
              </a:rPr>
              <a:t>2) </a:t>
            </a:r>
            <a:r>
              <a:rPr b="1" lang="en-US" sz="2200">
                <a:solidFill>
                  <a:srgbClr val="0047BA"/>
                </a:solidFill>
                <a:latin typeface="Arial"/>
                <a:ea typeface="Arial"/>
                <a:cs typeface="Arial"/>
                <a:sym typeface="Arial"/>
              </a:rPr>
              <a:t>Crosslinking</a:t>
            </a:r>
            <a:endParaRPr sz="2200">
              <a:solidFill>
                <a:schemeClr val="dk1"/>
              </a:solidFill>
              <a:latin typeface="Arial"/>
              <a:ea typeface="Arial"/>
              <a:cs typeface="Arial"/>
              <a:sym typeface="Arial"/>
            </a:endParaRPr>
          </a:p>
          <a:p>
            <a:pPr indent="0" lvl="0" marL="38100" marR="0" rtl="0" algn="l">
              <a:lnSpc>
                <a:spcPct val="118571"/>
              </a:lnSpc>
              <a:spcBef>
                <a:spcPts val="0"/>
              </a:spcBef>
              <a:spcAft>
                <a:spcPts val="0"/>
              </a:spcAft>
              <a:buNone/>
            </a:pPr>
            <a:r>
              <a:rPr b="1" lang="en-US" sz="1400">
                <a:solidFill>
                  <a:srgbClr val="595959"/>
                </a:solidFill>
                <a:latin typeface="Arial"/>
                <a:ea typeface="Arial"/>
                <a:cs typeface="Arial"/>
                <a:sym typeface="Arial"/>
              </a:rPr>
              <a:t>1) Physical Crosslinking:</a:t>
            </a:r>
            <a:endParaRPr sz="1400">
              <a:solidFill>
                <a:schemeClr val="dk1"/>
              </a:solidFill>
              <a:latin typeface="Arial"/>
              <a:ea typeface="Arial"/>
              <a:cs typeface="Arial"/>
              <a:sym typeface="Arial"/>
            </a:endParaRPr>
          </a:p>
          <a:p>
            <a:pPr indent="0" lvl="0" marL="38100" marR="30480" rtl="0" algn="l">
              <a:lnSpc>
                <a:spcPct val="135700"/>
              </a:lnSpc>
              <a:spcBef>
                <a:spcPts val="0"/>
              </a:spcBef>
              <a:spcAft>
                <a:spcPts val="0"/>
              </a:spcAft>
              <a:buNone/>
            </a:pPr>
            <a:r>
              <a:rPr lang="en-US" sz="1400">
                <a:solidFill>
                  <a:srgbClr val="595959"/>
                </a:solidFill>
                <a:latin typeface="Helvetica Neue"/>
                <a:ea typeface="Helvetica Neue"/>
                <a:cs typeface="Helvetica Neue"/>
                <a:sym typeface="Helvetica Neue"/>
              </a:rPr>
              <a:t>Chemical bonds, such as hydrogen bonds, and/or entanglements  of HA chains </a:t>
            </a:r>
            <a:r>
              <a:rPr lang="en-US" sz="1400">
                <a:solidFill>
                  <a:srgbClr val="595959"/>
                </a:solidFill>
                <a:latin typeface="Arial"/>
                <a:ea typeface="Arial"/>
                <a:cs typeface="Arial"/>
                <a:sym typeface="Arial"/>
              </a:rPr>
              <a:t>→ </a:t>
            </a:r>
            <a:r>
              <a:rPr lang="en-US" sz="1400">
                <a:solidFill>
                  <a:srgbClr val="595959"/>
                </a:solidFill>
                <a:latin typeface="Helvetica Neue"/>
                <a:ea typeface="Helvetica Neue"/>
                <a:cs typeface="Helvetica Neue"/>
                <a:sym typeface="Helvetica Neue"/>
              </a:rPr>
              <a:t>natural crosslinking You need optimum condition  (pH, temperature, ionic strength condition, hydrogen bonding,  charge interactions, etc.) to maximize physical crosslinking</a:t>
            </a:r>
            <a:endParaRPr sz="1400">
              <a:solidFill>
                <a:schemeClr val="dk1"/>
              </a:solidFill>
              <a:latin typeface="Helvetica Neue"/>
              <a:ea typeface="Helvetica Neue"/>
              <a:cs typeface="Helvetica Neue"/>
              <a:sym typeface="Helvetica Neue"/>
            </a:endParaRPr>
          </a:p>
        </p:txBody>
      </p:sp>
      <p:sp>
        <p:nvSpPr>
          <p:cNvPr id="190" name="Google Shape;190;p18"/>
          <p:cNvSpPr txBox="1"/>
          <p:nvPr/>
        </p:nvSpPr>
        <p:spPr>
          <a:xfrm>
            <a:off x="736249" y="5430042"/>
            <a:ext cx="5248910" cy="894080"/>
          </a:xfrm>
          <a:prstGeom prst="rect">
            <a:avLst/>
          </a:prstGeom>
          <a:noFill/>
          <a:ln>
            <a:noFill/>
          </a:ln>
        </p:spPr>
        <p:txBody>
          <a:bodyPr anchorCtr="0" anchor="t" bIns="0" lIns="0" spcFirstLastPara="1" rIns="0" wrap="square" tIns="88900">
            <a:spAutoFit/>
          </a:bodyPr>
          <a:lstStyle/>
          <a:p>
            <a:pPr indent="0" lvl="0" marL="12700" marR="0" rtl="0" algn="l">
              <a:lnSpc>
                <a:spcPct val="100000"/>
              </a:lnSpc>
              <a:spcBef>
                <a:spcPts val="0"/>
              </a:spcBef>
              <a:spcAft>
                <a:spcPts val="0"/>
              </a:spcAft>
              <a:buNone/>
            </a:pPr>
            <a:r>
              <a:rPr b="1" lang="en-US" sz="1400">
                <a:solidFill>
                  <a:srgbClr val="595959"/>
                </a:solidFill>
                <a:latin typeface="Arial"/>
                <a:ea typeface="Arial"/>
                <a:cs typeface="Arial"/>
                <a:sym typeface="Arial"/>
              </a:rPr>
              <a:t>2) Chemical Crosslinking:</a:t>
            </a:r>
            <a:endParaRPr sz="1400">
              <a:solidFill>
                <a:schemeClr val="dk1"/>
              </a:solidFill>
              <a:latin typeface="Arial"/>
              <a:ea typeface="Arial"/>
              <a:cs typeface="Arial"/>
              <a:sym typeface="Arial"/>
            </a:endParaRPr>
          </a:p>
          <a:p>
            <a:pPr indent="0" lvl="0" marL="12700" marR="5080" rtl="0" algn="l">
              <a:lnSpc>
                <a:spcPct val="135700"/>
              </a:lnSpc>
              <a:spcBef>
                <a:spcPts val="0"/>
              </a:spcBef>
              <a:spcAft>
                <a:spcPts val="0"/>
              </a:spcAft>
              <a:buNone/>
            </a:pPr>
            <a:r>
              <a:rPr lang="en-US" sz="1400">
                <a:solidFill>
                  <a:srgbClr val="595959"/>
                </a:solidFill>
                <a:latin typeface="Helvetica Neue"/>
                <a:ea typeface="Helvetica Neue"/>
                <a:cs typeface="Helvetica Neue"/>
                <a:sym typeface="Helvetica Neue"/>
              </a:rPr>
              <a:t>Using a chemical crosslinker (BDDE) to crosslink the hyaluronic  acid molecules</a:t>
            </a:r>
            <a:endParaRPr sz="1400">
              <a:solidFill>
                <a:schemeClr val="dk1"/>
              </a:solidFill>
              <a:latin typeface="Helvetica Neue"/>
              <a:ea typeface="Helvetica Neue"/>
              <a:cs typeface="Helvetica Neue"/>
              <a:sym typeface="Helvetica Neue"/>
            </a:endParaRPr>
          </a:p>
        </p:txBody>
      </p:sp>
      <p:sp>
        <p:nvSpPr>
          <p:cNvPr id="191" name="Google Shape;191;p18"/>
          <p:cNvSpPr txBox="1"/>
          <p:nvPr/>
        </p:nvSpPr>
        <p:spPr>
          <a:xfrm>
            <a:off x="736249" y="6588283"/>
            <a:ext cx="4608195" cy="604520"/>
          </a:xfrm>
          <a:prstGeom prst="rect">
            <a:avLst/>
          </a:prstGeom>
          <a:noFill/>
          <a:ln>
            <a:noFill/>
          </a:ln>
        </p:spPr>
        <p:txBody>
          <a:bodyPr anchorCtr="0" anchor="t" bIns="0" lIns="0" spcFirstLastPara="1" rIns="0" wrap="square" tIns="12700">
            <a:spAutoFit/>
          </a:bodyPr>
          <a:lstStyle/>
          <a:p>
            <a:pPr indent="0" lvl="0" marL="12700" marR="5080" rtl="0" algn="l">
              <a:lnSpc>
                <a:spcPct val="135700"/>
              </a:lnSpc>
              <a:spcBef>
                <a:spcPts val="0"/>
              </a:spcBef>
              <a:spcAft>
                <a:spcPts val="0"/>
              </a:spcAft>
              <a:buNone/>
            </a:pPr>
            <a:r>
              <a:rPr b="1" lang="en-US" sz="1400">
                <a:solidFill>
                  <a:schemeClr val="dk1"/>
                </a:solidFill>
                <a:latin typeface="Arial"/>
                <a:ea typeface="Arial"/>
                <a:cs typeface="Arial"/>
                <a:sym typeface="Arial"/>
              </a:rPr>
              <a:t>It is the crosslinking technology of Starﬁll to create  its viscoelastic properties while securing the safety.</a:t>
            </a:r>
            <a:endParaRPr sz="1400">
              <a:solidFill>
                <a:schemeClr val="dk1"/>
              </a:solidFill>
              <a:latin typeface="Arial"/>
              <a:ea typeface="Arial"/>
              <a:cs typeface="Arial"/>
              <a:sym typeface="Arial"/>
            </a:endParaRPr>
          </a:p>
        </p:txBody>
      </p:sp>
      <p:sp>
        <p:nvSpPr>
          <p:cNvPr id="192" name="Google Shape;192;p18"/>
          <p:cNvSpPr txBox="1"/>
          <p:nvPr/>
        </p:nvSpPr>
        <p:spPr>
          <a:xfrm>
            <a:off x="6972191" y="3078069"/>
            <a:ext cx="2816225" cy="574040"/>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b="1" lang="en-US" sz="1200">
                <a:solidFill>
                  <a:srgbClr val="595959"/>
                </a:solidFill>
                <a:latin typeface="Arial"/>
                <a:ea typeface="Arial"/>
                <a:cs typeface="Arial"/>
                <a:sym typeface="Arial"/>
              </a:rPr>
              <a:t>Gel with high crosslinking eﬃciency:  </a:t>
            </a:r>
            <a:r>
              <a:rPr lang="en-US" sz="1200">
                <a:solidFill>
                  <a:srgbClr val="595959"/>
                </a:solidFill>
                <a:latin typeface="Helvetica Neue"/>
                <a:ea typeface="Helvetica Neue"/>
                <a:cs typeface="Helvetica Neue"/>
                <a:sym typeface="Helvetica Neue"/>
              </a:rPr>
              <a:t>Small amount of cross-linking  agent(=BDDE) are required</a:t>
            </a:r>
            <a:endParaRPr sz="1200">
              <a:solidFill>
                <a:schemeClr val="dk1"/>
              </a:solidFill>
              <a:latin typeface="Helvetica Neue"/>
              <a:ea typeface="Helvetica Neue"/>
              <a:cs typeface="Helvetica Neue"/>
              <a:sym typeface="Helvetica Neue"/>
            </a:endParaRPr>
          </a:p>
        </p:txBody>
      </p:sp>
      <p:grpSp>
        <p:nvGrpSpPr>
          <p:cNvPr id="193" name="Google Shape;193;p18"/>
          <p:cNvGrpSpPr/>
          <p:nvPr/>
        </p:nvGrpSpPr>
        <p:grpSpPr>
          <a:xfrm>
            <a:off x="6771147" y="3963048"/>
            <a:ext cx="2522997" cy="453599"/>
            <a:chOff x="6771147" y="3963048"/>
            <a:chExt cx="2522997" cy="453599"/>
          </a:xfrm>
        </p:grpSpPr>
        <p:pic>
          <p:nvPicPr>
            <p:cNvPr id="194" name="Google Shape;194;p18"/>
            <p:cNvPicPr preferRelativeResize="0"/>
            <p:nvPr/>
          </p:nvPicPr>
          <p:blipFill rotWithShape="1">
            <a:blip r:embed="rId5">
              <a:alphaModFix/>
            </a:blip>
            <a:srcRect b="0" l="0" r="0" t="0"/>
            <a:stretch/>
          </p:blipFill>
          <p:spPr>
            <a:xfrm>
              <a:off x="8879257" y="3976854"/>
              <a:ext cx="169541" cy="237302"/>
            </a:xfrm>
            <a:prstGeom prst="rect">
              <a:avLst/>
            </a:prstGeom>
            <a:noFill/>
            <a:ln>
              <a:noFill/>
            </a:ln>
          </p:spPr>
        </p:pic>
        <p:pic>
          <p:nvPicPr>
            <p:cNvPr id="195" name="Google Shape;195;p18"/>
            <p:cNvPicPr preferRelativeResize="0"/>
            <p:nvPr/>
          </p:nvPicPr>
          <p:blipFill rotWithShape="1">
            <a:blip r:embed="rId6">
              <a:alphaModFix/>
            </a:blip>
            <a:srcRect b="0" l="0" r="0" t="0"/>
            <a:stretch/>
          </p:blipFill>
          <p:spPr>
            <a:xfrm>
              <a:off x="9112711" y="4096138"/>
              <a:ext cx="181433" cy="243535"/>
            </a:xfrm>
            <a:prstGeom prst="rect">
              <a:avLst/>
            </a:prstGeom>
            <a:noFill/>
            <a:ln>
              <a:noFill/>
            </a:ln>
          </p:spPr>
        </p:pic>
        <p:pic>
          <p:nvPicPr>
            <p:cNvPr id="196" name="Google Shape;196;p18"/>
            <p:cNvPicPr preferRelativeResize="0"/>
            <p:nvPr/>
          </p:nvPicPr>
          <p:blipFill rotWithShape="1">
            <a:blip r:embed="rId7">
              <a:alphaModFix/>
            </a:blip>
            <a:srcRect b="0" l="0" r="0" t="0"/>
            <a:stretch/>
          </p:blipFill>
          <p:spPr>
            <a:xfrm>
              <a:off x="6771147" y="3963048"/>
              <a:ext cx="1033559" cy="453599"/>
            </a:xfrm>
            <a:prstGeom prst="rect">
              <a:avLst/>
            </a:prstGeom>
            <a:noFill/>
            <a:ln>
              <a:noFill/>
            </a:ln>
          </p:spPr>
        </p:pic>
      </p:grpSp>
      <p:sp>
        <p:nvSpPr>
          <p:cNvPr id="197" name="Google Shape;197;p18"/>
          <p:cNvSpPr txBox="1"/>
          <p:nvPr/>
        </p:nvSpPr>
        <p:spPr>
          <a:xfrm>
            <a:off x="6683342" y="3868673"/>
            <a:ext cx="3454400" cy="3081655"/>
          </a:xfrm>
          <a:prstGeom prst="rect">
            <a:avLst/>
          </a:prstGeom>
          <a:noFill/>
          <a:ln cap="flat" cmpd="sng" w="12675">
            <a:solidFill>
              <a:srgbClr val="7F7F7F"/>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p>
            <a:pPr indent="0" lvl="0" marL="0" marR="0" rtl="0" algn="l">
              <a:lnSpc>
                <a:spcPct val="100000"/>
              </a:lnSpc>
              <a:spcBef>
                <a:spcPts val="45"/>
              </a:spcBef>
              <a:spcAft>
                <a:spcPts val="0"/>
              </a:spcAft>
              <a:buNone/>
            </a:pPr>
            <a:r>
              <a:t/>
            </a:r>
            <a:endParaRPr sz="1300">
              <a:solidFill>
                <a:schemeClr val="dk1"/>
              </a:solidFill>
              <a:latin typeface="Times New Roman"/>
              <a:ea typeface="Times New Roman"/>
              <a:cs typeface="Times New Roman"/>
              <a:sym typeface="Times New Roman"/>
            </a:endParaRPr>
          </a:p>
          <a:p>
            <a:pPr indent="-177800" lvl="0" marL="177800" marR="2581910" rtl="0" algn="r">
              <a:lnSpc>
                <a:spcPct val="100000"/>
              </a:lnSpc>
              <a:spcBef>
                <a:spcPts val="0"/>
              </a:spcBef>
              <a:spcAft>
                <a:spcPts val="0"/>
              </a:spcAft>
              <a:buClr>
                <a:srgbClr val="7F7F7F"/>
              </a:buClr>
              <a:buSzPts val="1200"/>
              <a:buFont typeface="Arial"/>
              <a:buAutoNum type="arabicParenR" startAt="2"/>
            </a:pPr>
            <a:r>
              <a:rPr lang="en-US" sz="1200">
                <a:solidFill>
                  <a:srgbClr val="7F7F7F"/>
                </a:solidFill>
                <a:latin typeface="Arial"/>
                <a:ea typeface="Arial"/>
                <a:cs typeface="Arial"/>
                <a:sym typeface="Arial"/>
              </a:rPr>
              <a:t>chemical</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300"/>
              <a:buFont typeface="Arial"/>
              <a:buNone/>
            </a:pPr>
            <a:r>
              <a:t/>
            </a:r>
            <a:endParaRPr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300"/>
              <a:buFont typeface="Arial"/>
              <a:buNone/>
            </a:pPr>
            <a:r>
              <a:t/>
            </a:r>
            <a:endParaRPr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300"/>
              <a:buFont typeface="Arial"/>
              <a:buNone/>
            </a:pPr>
            <a:r>
              <a:t/>
            </a:r>
            <a:endParaRPr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300"/>
              <a:buFont typeface="Arial"/>
              <a:buNone/>
            </a:pPr>
            <a:r>
              <a:t/>
            </a:r>
            <a:endParaRPr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300"/>
              <a:buFont typeface="Arial"/>
              <a:buNone/>
            </a:pPr>
            <a:r>
              <a:t/>
            </a:r>
            <a:endParaRPr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300"/>
              <a:buFont typeface="Arial"/>
              <a:buNone/>
            </a:pPr>
            <a:r>
              <a:t/>
            </a:r>
            <a:endParaRPr sz="1300">
              <a:solidFill>
                <a:schemeClr val="dk1"/>
              </a:solidFill>
              <a:latin typeface="Arial"/>
              <a:ea typeface="Arial"/>
              <a:cs typeface="Arial"/>
              <a:sym typeface="Arial"/>
            </a:endParaRPr>
          </a:p>
          <a:p>
            <a:pPr indent="0" lvl="0" marL="0" marR="0" rtl="0" algn="l">
              <a:lnSpc>
                <a:spcPct val="100000"/>
              </a:lnSpc>
              <a:spcBef>
                <a:spcPts val="30"/>
              </a:spcBef>
              <a:spcAft>
                <a:spcPts val="0"/>
              </a:spcAft>
              <a:buClr>
                <a:srgbClr val="7F7F7F"/>
              </a:buClr>
              <a:buSzPts val="1250"/>
              <a:buFont typeface="Arial"/>
              <a:buNone/>
            </a:pPr>
            <a:r>
              <a:t/>
            </a:r>
            <a:endParaRPr sz="1250">
              <a:solidFill>
                <a:schemeClr val="dk1"/>
              </a:solidFill>
              <a:latin typeface="Arial"/>
              <a:ea typeface="Arial"/>
              <a:cs typeface="Arial"/>
              <a:sym typeface="Arial"/>
            </a:endParaRPr>
          </a:p>
          <a:p>
            <a:pPr indent="0" lvl="0" marL="1791970" marR="0" rtl="0" algn="l">
              <a:lnSpc>
                <a:spcPct val="100000"/>
              </a:lnSpc>
              <a:spcBef>
                <a:spcPts val="5"/>
              </a:spcBef>
              <a:spcAft>
                <a:spcPts val="0"/>
              </a:spcAft>
              <a:buNone/>
            </a:pPr>
            <a:r>
              <a:rPr lang="en-US" sz="900">
                <a:solidFill>
                  <a:srgbClr val="595959"/>
                </a:solidFill>
                <a:latin typeface="Arial"/>
                <a:ea typeface="Arial"/>
                <a:cs typeface="Arial"/>
                <a:sym typeface="Arial"/>
              </a:rPr>
              <a:t>Fully cross-linked HA gel</a:t>
            </a:r>
            <a:endParaRPr sz="900">
              <a:solidFill>
                <a:schemeClr val="dk1"/>
              </a:solidFill>
              <a:latin typeface="Arial"/>
              <a:ea typeface="Arial"/>
              <a:cs typeface="Arial"/>
              <a:sym typeface="Arial"/>
            </a:endParaRPr>
          </a:p>
          <a:p>
            <a:pPr indent="0" lvl="0" marL="0" marR="0" rtl="0" algn="l">
              <a:lnSpc>
                <a:spcPct val="100000"/>
              </a:lnSpc>
              <a:spcBef>
                <a:spcPts val="10"/>
              </a:spcBef>
              <a:spcAft>
                <a:spcPts val="0"/>
              </a:spcAft>
              <a:buNone/>
            </a:pPr>
            <a:r>
              <a:t/>
            </a:r>
            <a:endParaRPr sz="1350">
              <a:solidFill>
                <a:schemeClr val="dk1"/>
              </a:solidFill>
              <a:latin typeface="Arial"/>
              <a:ea typeface="Arial"/>
              <a:cs typeface="Arial"/>
              <a:sym typeface="Arial"/>
            </a:endParaRPr>
          </a:p>
          <a:p>
            <a:pPr indent="-177800" lvl="1" marL="177800" marR="2544445" rtl="0" algn="r">
              <a:lnSpc>
                <a:spcPct val="100000"/>
              </a:lnSpc>
              <a:spcBef>
                <a:spcPts val="0"/>
              </a:spcBef>
              <a:spcAft>
                <a:spcPts val="0"/>
              </a:spcAft>
              <a:buClr>
                <a:srgbClr val="7F7F7F"/>
              </a:buClr>
              <a:buSzPts val="1200"/>
              <a:buFont typeface="Arial"/>
              <a:buAutoNum type="arabicParenR"/>
            </a:pPr>
            <a:r>
              <a:rPr b="0" i="0" lang="en-US" sz="1200" u="none" cap="none" strike="noStrike">
                <a:solidFill>
                  <a:srgbClr val="7F7F7F"/>
                </a:solidFill>
                <a:latin typeface="Arial"/>
                <a:ea typeface="Arial"/>
                <a:cs typeface="Arial"/>
                <a:sym typeface="Arial"/>
              </a:rPr>
              <a:t>physical</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9"/>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grpSp>
        <p:nvGrpSpPr>
          <p:cNvPr id="203" name="Google Shape;203;p19"/>
          <p:cNvGrpSpPr/>
          <p:nvPr/>
        </p:nvGrpSpPr>
        <p:grpSpPr>
          <a:xfrm>
            <a:off x="5540188" y="1753496"/>
            <a:ext cx="4816905" cy="5355440"/>
            <a:chOff x="5540188" y="1753496"/>
            <a:chExt cx="4816905" cy="5355440"/>
          </a:xfrm>
        </p:grpSpPr>
        <p:sp>
          <p:nvSpPr>
            <p:cNvPr id="204" name="Google Shape;204;p19"/>
            <p:cNvSpPr/>
            <p:nvPr/>
          </p:nvSpPr>
          <p:spPr>
            <a:xfrm>
              <a:off x="6422314" y="2225786"/>
              <a:ext cx="3657600" cy="4883150"/>
            </a:xfrm>
            <a:custGeom>
              <a:rect b="b" l="l" r="r" t="t"/>
              <a:pathLst>
                <a:path extrusionOk="0" h="4883150" w="3657600">
                  <a:moveTo>
                    <a:pt x="3657595" y="4882860"/>
                  </a:moveTo>
                  <a:lnTo>
                    <a:pt x="0" y="4882860"/>
                  </a:lnTo>
                  <a:lnTo>
                    <a:pt x="0" y="0"/>
                  </a:lnTo>
                  <a:lnTo>
                    <a:pt x="3657595" y="0"/>
                  </a:lnTo>
                  <a:lnTo>
                    <a:pt x="3657595" y="4882860"/>
                  </a:lnTo>
                  <a:close/>
                </a:path>
              </a:pathLst>
            </a:custGeom>
            <a:solidFill>
              <a:srgbClr val="F1F1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5" name="Google Shape;205;p19"/>
            <p:cNvPicPr preferRelativeResize="0"/>
            <p:nvPr/>
          </p:nvPicPr>
          <p:blipFill rotWithShape="1">
            <a:blip r:embed="rId3">
              <a:alphaModFix/>
            </a:blip>
            <a:srcRect b="0" l="0" r="0" t="0"/>
            <a:stretch/>
          </p:blipFill>
          <p:spPr>
            <a:xfrm>
              <a:off x="5540188" y="1753496"/>
              <a:ext cx="4816905" cy="4816905"/>
            </a:xfrm>
            <a:prstGeom prst="rect">
              <a:avLst/>
            </a:prstGeom>
            <a:noFill/>
            <a:ln>
              <a:noFill/>
            </a:ln>
          </p:spPr>
        </p:pic>
        <p:pic>
          <p:nvPicPr>
            <p:cNvPr id="206" name="Google Shape;206;p19"/>
            <p:cNvPicPr preferRelativeResize="0"/>
            <p:nvPr/>
          </p:nvPicPr>
          <p:blipFill rotWithShape="1">
            <a:blip r:embed="rId4">
              <a:alphaModFix/>
            </a:blip>
            <a:srcRect b="0" l="0" r="0" t="0"/>
            <a:stretch/>
          </p:blipFill>
          <p:spPr>
            <a:xfrm>
              <a:off x="6884582" y="2965274"/>
              <a:ext cx="2700899" cy="2152596"/>
            </a:xfrm>
            <a:prstGeom prst="rect">
              <a:avLst/>
            </a:prstGeom>
            <a:noFill/>
            <a:ln>
              <a:noFill/>
            </a:ln>
          </p:spPr>
        </p:pic>
      </p:grpSp>
      <p:sp>
        <p:nvSpPr>
          <p:cNvPr id="207" name="Google Shape;207;p19"/>
          <p:cNvSpPr txBox="1"/>
          <p:nvPr>
            <p:ph type="title"/>
          </p:nvPr>
        </p:nvSpPr>
        <p:spPr>
          <a:xfrm>
            <a:off x="614888" y="466266"/>
            <a:ext cx="393700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3-1. </a:t>
            </a:r>
            <a:r>
              <a:rPr b="1" lang="en-US" sz="2000">
                <a:solidFill>
                  <a:srgbClr val="4C4C4E"/>
                </a:solidFill>
                <a:latin typeface="Arial"/>
                <a:ea typeface="Arial"/>
                <a:cs typeface="Arial"/>
                <a:sym typeface="Arial"/>
              </a:rPr>
              <a:t>MoD (Modiﬁcation Degree)</a:t>
            </a:r>
            <a:endParaRPr sz="2000">
              <a:latin typeface="Arial"/>
              <a:ea typeface="Arial"/>
              <a:cs typeface="Arial"/>
              <a:sym typeface="Arial"/>
            </a:endParaRPr>
          </a:p>
        </p:txBody>
      </p:sp>
      <p:sp>
        <p:nvSpPr>
          <p:cNvPr id="208" name="Google Shape;208;p19"/>
          <p:cNvSpPr txBox="1"/>
          <p:nvPr/>
        </p:nvSpPr>
        <p:spPr>
          <a:xfrm>
            <a:off x="6422314" y="2225786"/>
            <a:ext cx="3657600" cy="4883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0" lvl="0" marL="763270" marR="0" rtl="0" algn="l">
              <a:lnSpc>
                <a:spcPct val="100000"/>
              </a:lnSpc>
              <a:spcBef>
                <a:spcPts val="5"/>
              </a:spcBef>
              <a:spcAft>
                <a:spcPts val="0"/>
              </a:spcAft>
              <a:buNone/>
            </a:pPr>
            <a:r>
              <a:rPr b="1" lang="en-US" sz="1200">
                <a:solidFill>
                  <a:srgbClr val="595959"/>
                </a:solidFill>
                <a:latin typeface="Arial"/>
                <a:ea typeface="Arial"/>
                <a:cs typeface="Arial"/>
                <a:sym typeface="Arial"/>
              </a:rPr>
              <a:t>Hyaluronic acid molecule</a:t>
            </a:r>
            <a:endParaRPr sz="1200">
              <a:solidFill>
                <a:schemeClr val="dk1"/>
              </a:solidFill>
              <a:latin typeface="Arial"/>
              <a:ea typeface="Arial"/>
              <a:cs typeface="Arial"/>
              <a:sym typeface="Arial"/>
            </a:endParaRPr>
          </a:p>
        </p:txBody>
      </p:sp>
      <p:grpSp>
        <p:nvGrpSpPr>
          <p:cNvPr id="209" name="Google Shape;209;p19"/>
          <p:cNvGrpSpPr/>
          <p:nvPr/>
        </p:nvGrpSpPr>
        <p:grpSpPr>
          <a:xfrm>
            <a:off x="7054779" y="4667217"/>
            <a:ext cx="1890530" cy="2133404"/>
            <a:chOff x="7054779" y="4667217"/>
            <a:chExt cx="1890530" cy="2133404"/>
          </a:xfrm>
        </p:grpSpPr>
        <p:pic>
          <p:nvPicPr>
            <p:cNvPr id="210" name="Google Shape;210;p19"/>
            <p:cNvPicPr preferRelativeResize="0"/>
            <p:nvPr/>
          </p:nvPicPr>
          <p:blipFill rotWithShape="1">
            <a:blip r:embed="rId5">
              <a:alphaModFix/>
            </a:blip>
            <a:srcRect b="0" l="0" r="0" t="0"/>
            <a:stretch/>
          </p:blipFill>
          <p:spPr>
            <a:xfrm>
              <a:off x="7061457" y="5994954"/>
              <a:ext cx="1883852" cy="805667"/>
            </a:xfrm>
            <a:prstGeom prst="rect">
              <a:avLst/>
            </a:prstGeom>
            <a:noFill/>
            <a:ln>
              <a:noFill/>
            </a:ln>
          </p:spPr>
        </p:pic>
        <p:sp>
          <p:nvSpPr>
            <p:cNvPr id="211" name="Google Shape;211;p19"/>
            <p:cNvSpPr/>
            <p:nvPr/>
          </p:nvSpPr>
          <p:spPr>
            <a:xfrm>
              <a:off x="7054779" y="4667217"/>
              <a:ext cx="97155" cy="951230"/>
            </a:xfrm>
            <a:custGeom>
              <a:rect b="b" l="l" r="r" t="t"/>
              <a:pathLst>
                <a:path extrusionOk="0" h="951229" w="97154">
                  <a:moveTo>
                    <a:pt x="2234" y="950768"/>
                  </a:moveTo>
                  <a:lnTo>
                    <a:pt x="2234" y="0"/>
                  </a:lnTo>
                </a:path>
                <a:path extrusionOk="0" h="951229" w="97154">
                  <a:moveTo>
                    <a:pt x="0" y="950768"/>
                  </a:moveTo>
                  <a:lnTo>
                    <a:pt x="96817" y="950768"/>
                  </a:lnTo>
                </a:path>
              </a:pathLst>
            </a:custGeom>
            <a:noFill/>
            <a:ln cap="flat" cmpd="sng" w="9525">
              <a:solidFill>
                <a:srgbClr val="59595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2" name="Google Shape;212;p19"/>
          <p:cNvSpPr txBox="1"/>
          <p:nvPr/>
        </p:nvSpPr>
        <p:spPr>
          <a:xfrm>
            <a:off x="614888" y="1637453"/>
            <a:ext cx="5292090" cy="4521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800" u="sng">
                <a:solidFill>
                  <a:srgbClr val="0047BA"/>
                </a:solidFill>
                <a:latin typeface="Helvetica Neue"/>
                <a:ea typeface="Helvetica Neue"/>
                <a:cs typeface="Helvetica Neue"/>
                <a:sym typeface="Helvetica Neue"/>
              </a:rPr>
              <a:t>What is </a:t>
            </a:r>
            <a:r>
              <a:rPr b="1" lang="en-US" sz="2800" u="sng">
                <a:solidFill>
                  <a:srgbClr val="0047BA"/>
                </a:solidFill>
                <a:latin typeface="Arial"/>
                <a:ea typeface="Arial"/>
                <a:cs typeface="Arial"/>
                <a:sym typeface="Arial"/>
              </a:rPr>
              <a:t>MoD?	</a:t>
            </a:r>
            <a:endParaRPr sz="2800">
              <a:solidFill>
                <a:schemeClr val="dk1"/>
              </a:solidFill>
              <a:latin typeface="Arial"/>
              <a:ea typeface="Arial"/>
              <a:cs typeface="Arial"/>
              <a:sym typeface="Arial"/>
            </a:endParaRPr>
          </a:p>
        </p:txBody>
      </p:sp>
      <p:sp>
        <p:nvSpPr>
          <p:cNvPr id="213" name="Google Shape;213;p19"/>
          <p:cNvSpPr txBox="1"/>
          <p:nvPr/>
        </p:nvSpPr>
        <p:spPr>
          <a:xfrm>
            <a:off x="649155" y="3109261"/>
            <a:ext cx="5281930" cy="2402840"/>
          </a:xfrm>
          <a:prstGeom prst="rect">
            <a:avLst/>
          </a:prstGeom>
          <a:noFill/>
          <a:ln>
            <a:noFill/>
          </a:ln>
        </p:spPr>
        <p:txBody>
          <a:bodyPr anchorCtr="0" anchor="t" bIns="0" lIns="0" spcFirstLastPara="1" rIns="0" wrap="square" tIns="134600">
            <a:spAutoFit/>
          </a:bodyPr>
          <a:lstStyle/>
          <a:p>
            <a:pPr indent="-252094" lvl="0" marL="264160" marR="0" rtl="0" algn="l">
              <a:lnSpc>
                <a:spcPct val="100000"/>
              </a:lnSpc>
              <a:spcBef>
                <a:spcPts val="0"/>
              </a:spcBef>
              <a:spcAft>
                <a:spcPts val="0"/>
              </a:spcAft>
              <a:buClr>
                <a:srgbClr val="0C0C0C"/>
              </a:buClr>
              <a:buSzPts val="1800"/>
              <a:buFont typeface="Arial"/>
              <a:buChar char="•"/>
            </a:pPr>
            <a:r>
              <a:rPr lang="en-US" sz="1800">
                <a:solidFill>
                  <a:srgbClr val="0C0C0C"/>
                </a:solidFill>
                <a:latin typeface="Helvetica Neue"/>
                <a:ea typeface="Helvetica Neue"/>
                <a:cs typeface="Helvetica Neue"/>
                <a:sym typeface="Helvetica Neue"/>
              </a:rPr>
              <a:t>Low MoD is a ﬁller safety requirement.</a:t>
            </a:r>
            <a:endParaRPr sz="1800">
              <a:solidFill>
                <a:schemeClr val="dk1"/>
              </a:solidFill>
              <a:latin typeface="Helvetica Neue"/>
              <a:ea typeface="Helvetica Neue"/>
              <a:cs typeface="Helvetica Neue"/>
              <a:sym typeface="Helvetica Neue"/>
            </a:endParaRPr>
          </a:p>
          <a:p>
            <a:pPr indent="-263525" lvl="0" marL="263525" marR="1550035" rtl="0" algn="l">
              <a:lnSpc>
                <a:spcPct val="144400"/>
              </a:lnSpc>
              <a:spcBef>
                <a:spcPts val="0"/>
              </a:spcBef>
              <a:spcAft>
                <a:spcPts val="0"/>
              </a:spcAft>
              <a:buClr>
                <a:srgbClr val="0C0C0C"/>
              </a:buClr>
              <a:buSzPts val="1800"/>
              <a:buFont typeface="Arial"/>
              <a:buChar char="•"/>
            </a:pPr>
            <a:r>
              <a:rPr lang="en-US" sz="1800">
                <a:solidFill>
                  <a:srgbClr val="0C0C0C"/>
                </a:solidFill>
                <a:latin typeface="Helvetica Neue"/>
                <a:ea typeface="Helvetica Neue"/>
                <a:cs typeface="Helvetica Neue"/>
                <a:sym typeface="Helvetica Neue"/>
              </a:rPr>
              <a:t>MoD is hyaluronic acid molecule  modiﬁcation degree.</a:t>
            </a:r>
            <a:endParaRPr sz="1800">
              <a:solidFill>
                <a:schemeClr val="dk1"/>
              </a:solidFill>
              <a:latin typeface="Helvetica Neue"/>
              <a:ea typeface="Helvetica Neue"/>
              <a:cs typeface="Helvetica Neue"/>
              <a:sym typeface="Helvetica Neue"/>
            </a:endParaRPr>
          </a:p>
          <a:p>
            <a:pPr indent="-252094" lvl="0" marL="264160" marR="5080" rtl="0" algn="just">
              <a:lnSpc>
                <a:spcPct val="144400"/>
              </a:lnSpc>
              <a:spcBef>
                <a:spcPts val="0"/>
              </a:spcBef>
              <a:spcAft>
                <a:spcPts val="0"/>
              </a:spcAft>
              <a:buClr>
                <a:srgbClr val="0C0C0C"/>
              </a:buClr>
              <a:buSzPts val="1800"/>
              <a:buFont typeface="Arial"/>
              <a:buChar char="•"/>
            </a:pPr>
            <a:r>
              <a:rPr lang="en-US" sz="1800">
                <a:solidFill>
                  <a:srgbClr val="0C0C0C"/>
                </a:solidFill>
                <a:latin typeface="Helvetica Neue"/>
                <a:ea typeface="Helvetica Neue"/>
                <a:cs typeface="Helvetica Neue"/>
                <a:sym typeface="Helvetica Neue"/>
              </a:rPr>
              <a:t>MoD is the total amount of BDDE (fully reacted  BDDE and pendant BDDE) bound to hyaluronic  acid molecules.</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pSp>
        <p:nvGrpSpPr>
          <p:cNvPr id="218" name="Google Shape;218;p20"/>
          <p:cNvGrpSpPr/>
          <p:nvPr/>
        </p:nvGrpSpPr>
        <p:grpSpPr>
          <a:xfrm>
            <a:off x="1092706" y="2691660"/>
            <a:ext cx="8487481" cy="4594396"/>
            <a:chOff x="1092706" y="2691660"/>
            <a:chExt cx="8487481" cy="4594396"/>
          </a:xfrm>
        </p:grpSpPr>
        <p:pic>
          <p:nvPicPr>
            <p:cNvPr id="219" name="Google Shape;219;p20"/>
            <p:cNvPicPr preferRelativeResize="0"/>
            <p:nvPr/>
          </p:nvPicPr>
          <p:blipFill rotWithShape="1">
            <a:blip r:embed="rId3">
              <a:alphaModFix/>
            </a:blip>
            <a:srcRect b="0" l="0" r="0" t="0"/>
            <a:stretch/>
          </p:blipFill>
          <p:spPr>
            <a:xfrm>
              <a:off x="4375814" y="6718422"/>
              <a:ext cx="317811" cy="279192"/>
            </a:xfrm>
            <a:prstGeom prst="rect">
              <a:avLst/>
            </a:prstGeom>
            <a:noFill/>
            <a:ln>
              <a:noFill/>
            </a:ln>
          </p:spPr>
        </p:pic>
        <p:pic>
          <p:nvPicPr>
            <p:cNvPr id="220" name="Google Shape;220;p20"/>
            <p:cNvPicPr preferRelativeResize="0"/>
            <p:nvPr/>
          </p:nvPicPr>
          <p:blipFill rotWithShape="1">
            <a:blip r:embed="rId4">
              <a:alphaModFix/>
            </a:blip>
            <a:srcRect b="0" l="0" r="0" t="0"/>
            <a:stretch/>
          </p:blipFill>
          <p:spPr>
            <a:xfrm>
              <a:off x="6559045" y="6695040"/>
              <a:ext cx="260548" cy="270980"/>
            </a:xfrm>
            <a:prstGeom prst="rect">
              <a:avLst/>
            </a:prstGeom>
            <a:noFill/>
            <a:ln>
              <a:noFill/>
            </a:ln>
          </p:spPr>
        </p:pic>
        <p:pic>
          <p:nvPicPr>
            <p:cNvPr id="221" name="Google Shape;221;p20"/>
            <p:cNvPicPr preferRelativeResize="0"/>
            <p:nvPr/>
          </p:nvPicPr>
          <p:blipFill rotWithShape="1">
            <a:blip r:embed="rId5">
              <a:alphaModFix/>
            </a:blip>
            <a:srcRect b="0" l="0" r="0" t="0"/>
            <a:stretch/>
          </p:blipFill>
          <p:spPr>
            <a:xfrm>
              <a:off x="8151658" y="6714880"/>
              <a:ext cx="333861" cy="276086"/>
            </a:xfrm>
            <a:prstGeom prst="rect">
              <a:avLst/>
            </a:prstGeom>
            <a:noFill/>
            <a:ln>
              <a:noFill/>
            </a:ln>
          </p:spPr>
        </p:pic>
        <p:sp>
          <p:nvSpPr>
            <p:cNvPr id="222" name="Google Shape;222;p20"/>
            <p:cNvSpPr/>
            <p:nvPr/>
          </p:nvSpPr>
          <p:spPr>
            <a:xfrm>
              <a:off x="1111827" y="2935998"/>
              <a:ext cx="8468360" cy="3553460"/>
            </a:xfrm>
            <a:custGeom>
              <a:rect b="b" l="l" r="r" t="t"/>
              <a:pathLst>
                <a:path extrusionOk="0" h="3553460" w="8468360">
                  <a:moveTo>
                    <a:pt x="0" y="0"/>
                  </a:moveTo>
                  <a:lnTo>
                    <a:pt x="8468157" y="0"/>
                  </a:lnTo>
                  <a:lnTo>
                    <a:pt x="8468157" y="3552936"/>
                  </a:lnTo>
                  <a:lnTo>
                    <a:pt x="0" y="3552936"/>
                  </a:lnTo>
                  <a:lnTo>
                    <a:pt x="0" y="0"/>
                  </a:lnTo>
                  <a:close/>
                </a:path>
              </a:pathLst>
            </a:custGeom>
            <a:noFill/>
            <a:ln cap="flat" cmpd="sng" w="1267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3" name="Google Shape;223;p20"/>
            <p:cNvPicPr preferRelativeResize="0"/>
            <p:nvPr/>
          </p:nvPicPr>
          <p:blipFill rotWithShape="1">
            <a:blip r:embed="rId6">
              <a:alphaModFix/>
            </a:blip>
            <a:srcRect b="0" l="0" r="0" t="0"/>
            <a:stretch/>
          </p:blipFill>
          <p:spPr>
            <a:xfrm>
              <a:off x="5086265" y="3432189"/>
              <a:ext cx="3853866" cy="3853866"/>
            </a:xfrm>
            <a:prstGeom prst="rect">
              <a:avLst/>
            </a:prstGeom>
            <a:noFill/>
            <a:ln>
              <a:noFill/>
            </a:ln>
          </p:spPr>
        </p:pic>
        <p:pic>
          <p:nvPicPr>
            <p:cNvPr id="224" name="Google Shape;224;p20"/>
            <p:cNvPicPr preferRelativeResize="0"/>
            <p:nvPr/>
          </p:nvPicPr>
          <p:blipFill rotWithShape="1">
            <a:blip r:embed="rId6">
              <a:alphaModFix/>
            </a:blip>
            <a:srcRect b="0" l="0" r="0" t="0"/>
            <a:stretch/>
          </p:blipFill>
          <p:spPr>
            <a:xfrm>
              <a:off x="1092706" y="3432190"/>
              <a:ext cx="3853866" cy="3853866"/>
            </a:xfrm>
            <a:prstGeom prst="rect">
              <a:avLst/>
            </a:prstGeom>
            <a:noFill/>
            <a:ln>
              <a:noFill/>
            </a:ln>
          </p:spPr>
        </p:pic>
        <p:pic>
          <p:nvPicPr>
            <p:cNvPr id="225" name="Google Shape;225;p20"/>
            <p:cNvPicPr preferRelativeResize="0"/>
            <p:nvPr/>
          </p:nvPicPr>
          <p:blipFill rotWithShape="1">
            <a:blip r:embed="rId7">
              <a:alphaModFix/>
            </a:blip>
            <a:srcRect b="0" l="0" r="0" t="0"/>
            <a:stretch/>
          </p:blipFill>
          <p:spPr>
            <a:xfrm>
              <a:off x="1929502" y="4176689"/>
              <a:ext cx="2700899" cy="2152596"/>
            </a:xfrm>
            <a:prstGeom prst="rect">
              <a:avLst/>
            </a:prstGeom>
            <a:noFill/>
            <a:ln>
              <a:noFill/>
            </a:ln>
          </p:spPr>
        </p:pic>
        <p:pic>
          <p:nvPicPr>
            <p:cNvPr id="226" name="Google Shape;226;p20"/>
            <p:cNvPicPr preferRelativeResize="0"/>
            <p:nvPr/>
          </p:nvPicPr>
          <p:blipFill rotWithShape="1">
            <a:blip r:embed="rId8">
              <a:alphaModFix/>
            </a:blip>
            <a:srcRect b="0" l="0" r="0" t="0"/>
            <a:stretch/>
          </p:blipFill>
          <p:spPr>
            <a:xfrm>
              <a:off x="5952373" y="4176689"/>
              <a:ext cx="2612332" cy="2036383"/>
            </a:xfrm>
            <a:prstGeom prst="rect">
              <a:avLst/>
            </a:prstGeom>
            <a:noFill/>
            <a:ln>
              <a:noFill/>
            </a:ln>
          </p:spPr>
        </p:pic>
        <p:sp>
          <p:nvSpPr>
            <p:cNvPr id="227" name="Google Shape;227;p20"/>
            <p:cNvSpPr/>
            <p:nvPr/>
          </p:nvSpPr>
          <p:spPr>
            <a:xfrm>
              <a:off x="3915030" y="2691660"/>
              <a:ext cx="2861945" cy="1000125"/>
            </a:xfrm>
            <a:custGeom>
              <a:rect b="b" l="l" r="r" t="t"/>
              <a:pathLst>
                <a:path extrusionOk="0" h="1000125" w="2861945">
                  <a:moveTo>
                    <a:pt x="1430874" y="1000073"/>
                  </a:moveTo>
                  <a:lnTo>
                    <a:pt x="0" y="669819"/>
                  </a:lnTo>
                  <a:lnTo>
                    <a:pt x="614918" y="669819"/>
                  </a:lnTo>
                  <a:lnTo>
                    <a:pt x="614918" y="0"/>
                  </a:lnTo>
                  <a:lnTo>
                    <a:pt x="2246831" y="0"/>
                  </a:lnTo>
                  <a:lnTo>
                    <a:pt x="2246831" y="669819"/>
                  </a:lnTo>
                  <a:lnTo>
                    <a:pt x="2861750" y="669819"/>
                  </a:lnTo>
                  <a:lnTo>
                    <a:pt x="1430874" y="1000073"/>
                  </a:lnTo>
                  <a:close/>
                </a:path>
              </a:pathLst>
            </a:custGeom>
            <a:solidFill>
              <a:srgbClr val="E7E6E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8" name="Google Shape;228;p20"/>
          <p:cNvSpPr txBox="1"/>
          <p:nvPr>
            <p:ph type="title"/>
          </p:nvPr>
        </p:nvSpPr>
        <p:spPr>
          <a:xfrm>
            <a:off x="614888" y="466266"/>
            <a:ext cx="393700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3-1. </a:t>
            </a:r>
            <a:r>
              <a:rPr b="1" lang="en-US" sz="2000">
                <a:solidFill>
                  <a:srgbClr val="4C4C4E"/>
                </a:solidFill>
                <a:latin typeface="Arial"/>
                <a:ea typeface="Arial"/>
                <a:cs typeface="Arial"/>
                <a:sym typeface="Arial"/>
              </a:rPr>
              <a:t>MoD (Modiﬁcation Degree)</a:t>
            </a:r>
            <a:endParaRPr sz="2000">
              <a:latin typeface="Arial"/>
              <a:ea typeface="Arial"/>
              <a:cs typeface="Arial"/>
              <a:sym typeface="Arial"/>
            </a:endParaRPr>
          </a:p>
        </p:txBody>
      </p:sp>
      <p:sp>
        <p:nvSpPr>
          <p:cNvPr id="229" name="Google Shape;229;p20"/>
          <p:cNvSpPr txBox="1"/>
          <p:nvPr/>
        </p:nvSpPr>
        <p:spPr>
          <a:xfrm>
            <a:off x="471245" y="1214591"/>
            <a:ext cx="9598660" cy="1141338"/>
          </a:xfrm>
          <a:prstGeom prst="rect">
            <a:avLst/>
          </a:prstGeom>
          <a:noFill/>
          <a:ln>
            <a:noFill/>
          </a:ln>
        </p:spPr>
        <p:txBody>
          <a:bodyPr anchorCtr="0" anchor="t" bIns="0" lIns="0" spcFirstLastPara="1" rIns="0" wrap="square" tIns="154925">
            <a:spAutoFit/>
          </a:bodyPr>
          <a:lstStyle/>
          <a:p>
            <a:pPr indent="0" lvl="0" marL="0" marR="0" rtl="0" algn="ctr">
              <a:lnSpc>
                <a:spcPct val="100000"/>
              </a:lnSpc>
              <a:spcBef>
                <a:spcPts val="0"/>
              </a:spcBef>
              <a:spcAft>
                <a:spcPts val="0"/>
              </a:spcAft>
              <a:buNone/>
            </a:pPr>
            <a:r>
              <a:rPr lang="en-US" sz="1800">
                <a:solidFill>
                  <a:schemeClr val="dk1"/>
                </a:solidFill>
                <a:latin typeface="Arial Black"/>
                <a:ea typeface="Arial Black"/>
                <a:cs typeface="Arial Black"/>
                <a:sym typeface="Arial Black"/>
              </a:rPr>
              <a:t>DUS: Som van volledig verknoopt BDDE en hangend BDDE in de HA-gel</a:t>
            </a:r>
            <a:endParaRPr sz="1800">
              <a:solidFill>
                <a:schemeClr val="dk1"/>
              </a:solidFill>
              <a:latin typeface="Arial Black"/>
              <a:ea typeface="Arial Black"/>
              <a:cs typeface="Arial Black"/>
              <a:sym typeface="Arial Black"/>
            </a:endParaRPr>
          </a:p>
          <a:p>
            <a:pPr indent="0" lvl="0" marL="0" marR="0" rtl="0" algn="ctr">
              <a:lnSpc>
                <a:spcPct val="100000"/>
              </a:lnSpc>
              <a:spcBef>
                <a:spcPts val="1220"/>
              </a:spcBef>
              <a:spcAft>
                <a:spcPts val="0"/>
              </a:spcAft>
              <a:buNone/>
            </a:pPr>
            <a:r>
              <a:rPr lang="en-US" sz="1800">
                <a:solidFill>
                  <a:schemeClr val="dk1"/>
                </a:solidFill>
                <a:latin typeface="Arial Black"/>
                <a:ea typeface="Arial Black"/>
                <a:cs typeface="Arial Black"/>
                <a:sym typeface="Arial Black"/>
              </a:rPr>
              <a:t>DUS: Modificatiegraad van het hyaluronzuurmolecuul (te hoge MoD - Lagere biocompatibiliteit1) </a:t>
            </a:r>
            <a:endParaRPr/>
          </a:p>
        </p:txBody>
      </p:sp>
      <p:sp>
        <p:nvSpPr>
          <p:cNvPr id="230" name="Google Shape;230;p20"/>
          <p:cNvSpPr txBox="1"/>
          <p:nvPr/>
        </p:nvSpPr>
        <p:spPr>
          <a:xfrm>
            <a:off x="4787322" y="2922274"/>
            <a:ext cx="111760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rgbClr val="0047BA"/>
                </a:solidFill>
                <a:latin typeface="Arial"/>
                <a:ea typeface="Arial"/>
                <a:cs typeface="Arial"/>
                <a:sym typeface="Arial"/>
              </a:rPr>
              <a:t>Washing</a:t>
            </a:r>
            <a:endParaRPr sz="2000">
              <a:solidFill>
                <a:schemeClr val="dk1"/>
              </a:solidFill>
              <a:latin typeface="Arial"/>
              <a:ea typeface="Arial"/>
              <a:cs typeface="Arial"/>
              <a:sym typeface="Arial"/>
            </a:endParaRPr>
          </a:p>
        </p:txBody>
      </p:sp>
      <p:sp>
        <p:nvSpPr>
          <p:cNvPr id="231" name="Google Shape;231;p20"/>
          <p:cNvSpPr/>
          <p:nvPr/>
        </p:nvSpPr>
        <p:spPr>
          <a:xfrm>
            <a:off x="5345905" y="4026074"/>
            <a:ext cx="0" cy="2187575"/>
          </a:xfrm>
          <a:custGeom>
            <a:rect b="b" l="l" r="r" t="t"/>
            <a:pathLst>
              <a:path extrusionOk="0" h="2187575" w="120000">
                <a:moveTo>
                  <a:pt x="0" y="0"/>
                </a:moveTo>
                <a:lnTo>
                  <a:pt x="0" y="2186998"/>
                </a:lnTo>
              </a:path>
            </a:pathLst>
          </a:custGeom>
          <a:noFill/>
          <a:ln cap="flat" cmpd="sng" w="9525">
            <a:solidFill>
              <a:srgbClr val="BEBEB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20"/>
          <p:cNvSpPr txBox="1"/>
          <p:nvPr/>
        </p:nvSpPr>
        <p:spPr>
          <a:xfrm>
            <a:off x="1265811" y="3109190"/>
            <a:ext cx="2645410" cy="848360"/>
          </a:xfrm>
          <a:prstGeom prst="rect">
            <a:avLst/>
          </a:prstGeom>
          <a:noFill/>
          <a:ln>
            <a:noFill/>
          </a:ln>
        </p:spPr>
        <p:txBody>
          <a:bodyPr anchorCtr="0" anchor="t" bIns="0" lIns="0" spcFirstLastPara="1" rIns="0" wrap="square" tIns="96500">
            <a:spAutoFit/>
          </a:bodyPr>
          <a:lstStyle/>
          <a:p>
            <a:pPr indent="0" lvl="0" marL="12700" marR="0" rtl="0" algn="l">
              <a:lnSpc>
                <a:spcPct val="100000"/>
              </a:lnSpc>
              <a:spcBef>
                <a:spcPts val="0"/>
              </a:spcBef>
              <a:spcAft>
                <a:spcPts val="0"/>
              </a:spcAft>
              <a:buNone/>
            </a:pPr>
            <a:r>
              <a:rPr lang="en-US" sz="1250">
                <a:solidFill>
                  <a:srgbClr val="0C0C0C"/>
                </a:solidFill>
                <a:latin typeface="Helvetica Neue"/>
                <a:ea typeface="Helvetica Neue"/>
                <a:cs typeface="Helvetica Neue"/>
                <a:sym typeface="Helvetica Neue"/>
              </a:rPr>
              <a:t>Too much BDDE input</a:t>
            </a:r>
            <a:endParaRPr sz="1250">
              <a:solidFill>
                <a:schemeClr val="dk1"/>
              </a:solidFill>
              <a:latin typeface="Helvetica Neue"/>
              <a:ea typeface="Helvetica Neue"/>
              <a:cs typeface="Helvetica Neue"/>
              <a:sym typeface="Helvetica Neue"/>
            </a:endParaRPr>
          </a:p>
          <a:p>
            <a:pPr indent="0" lvl="0" marL="12700" marR="5080" rtl="0" algn="l">
              <a:lnSpc>
                <a:spcPct val="144000"/>
              </a:lnSpc>
              <a:spcBef>
                <a:spcPts val="0"/>
              </a:spcBef>
              <a:spcAft>
                <a:spcPts val="0"/>
              </a:spcAft>
              <a:buNone/>
            </a:pPr>
            <a:r>
              <a:rPr lang="en-US" sz="1250">
                <a:solidFill>
                  <a:srgbClr val="0C0C0C"/>
                </a:solidFill>
                <a:latin typeface="Helvetica Neue"/>
                <a:ea typeface="Helvetica Neue"/>
                <a:cs typeface="Helvetica Neue"/>
                <a:sym typeface="Helvetica Neue"/>
              </a:rPr>
              <a:t>Incomplete crosslinked HA gel with  a lot of </a:t>
            </a:r>
            <a:r>
              <a:rPr b="1" lang="en-US" sz="1250">
                <a:solidFill>
                  <a:srgbClr val="0047BA"/>
                </a:solidFill>
                <a:latin typeface="Arial"/>
                <a:ea typeface="Arial"/>
                <a:cs typeface="Arial"/>
                <a:sym typeface="Arial"/>
              </a:rPr>
              <a:t>pendant BDDE</a:t>
            </a:r>
            <a:endParaRPr sz="1250">
              <a:solidFill>
                <a:schemeClr val="dk1"/>
              </a:solidFill>
              <a:latin typeface="Arial"/>
              <a:ea typeface="Arial"/>
              <a:cs typeface="Arial"/>
              <a:sym typeface="Arial"/>
            </a:endParaRPr>
          </a:p>
        </p:txBody>
      </p:sp>
      <p:sp>
        <p:nvSpPr>
          <p:cNvPr id="233" name="Google Shape;233;p20"/>
          <p:cNvSpPr txBox="1"/>
          <p:nvPr/>
        </p:nvSpPr>
        <p:spPr>
          <a:xfrm>
            <a:off x="7182992" y="3107206"/>
            <a:ext cx="2244725" cy="848360"/>
          </a:xfrm>
          <a:prstGeom prst="rect">
            <a:avLst/>
          </a:prstGeom>
          <a:noFill/>
          <a:ln>
            <a:noFill/>
          </a:ln>
        </p:spPr>
        <p:txBody>
          <a:bodyPr anchorCtr="0" anchor="t" bIns="0" lIns="0" spcFirstLastPara="1" rIns="0" wrap="square" tIns="12700">
            <a:spAutoFit/>
          </a:bodyPr>
          <a:lstStyle/>
          <a:p>
            <a:pPr indent="-68580" lvl="0" marL="478155" marR="5080" rtl="0" algn="r">
              <a:lnSpc>
                <a:spcPct val="144000"/>
              </a:lnSpc>
              <a:spcBef>
                <a:spcPts val="0"/>
              </a:spcBef>
              <a:spcAft>
                <a:spcPts val="0"/>
              </a:spcAft>
              <a:buNone/>
            </a:pPr>
            <a:r>
              <a:rPr lang="en-US" sz="1250">
                <a:solidFill>
                  <a:srgbClr val="0C0C0C"/>
                </a:solidFill>
                <a:latin typeface="Helvetica Neue"/>
                <a:ea typeface="Helvetica Neue"/>
                <a:cs typeface="Helvetica Neue"/>
                <a:sym typeface="Helvetica Neue"/>
              </a:rPr>
              <a:t>Minimum Input of BDDE  Fully crosslinked HA gel</a:t>
            </a:r>
            <a:endParaRPr sz="1250">
              <a:solidFill>
                <a:schemeClr val="dk1"/>
              </a:solidFill>
              <a:latin typeface="Helvetica Neue"/>
              <a:ea typeface="Helvetica Neue"/>
              <a:cs typeface="Helvetica Neue"/>
              <a:sym typeface="Helvetica Neue"/>
            </a:endParaRPr>
          </a:p>
          <a:p>
            <a:pPr indent="0" lvl="0" marL="0" marR="5080" rtl="0" algn="r">
              <a:lnSpc>
                <a:spcPct val="100000"/>
              </a:lnSpc>
              <a:spcBef>
                <a:spcPts val="660"/>
              </a:spcBef>
              <a:spcAft>
                <a:spcPts val="0"/>
              </a:spcAft>
              <a:buNone/>
            </a:pPr>
            <a:r>
              <a:rPr lang="en-US" sz="1250">
                <a:solidFill>
                  <a:srgbClr val="0C0C0C"/>
                </a:solidFill>
                <a:latin typeface="Helvetica Neue"/>
                <a:ea typeface="Helvetica Neue"/>
                <a:cs typeface="Helvetica Neue"/>
                <a:sym typeface="Helvetica Neue"/>
              </a:rPr>
              <a:t>with minimum pendant BDDE</a:t>
            </a:r>
            <a:endParaRPr sz="1250">
              <a:solidFill>
                <a:schemeClr val="dk1"/>
              </a:solidFill>
              <a:latin typeface="Helvetica Neue"/>
              <a:ea typeface="Helvetica Neue"/>
              <a:cs typeface="Helvetica Neue"/>
              <a:sym typeface="Helvetica Neue"/>
            </a:endParaRPr>
          </a:p>
        </p:txBody>
      </p:sp>
      <p:sp>
        <p:nvSpPr>
          <p:cNvPr id="234" name="Google Shape;234;p20"/>
          <p:cNvSpPr txBox="1"/>
          <p:nvPr/>
        </p:nvSpPr>
        <p:spPr>
          <a:xfrm>
            <a:off x="246439" y="6632004"/>
            <a:ext cx="9561830" cy="889154"/>
          </a:xfrm>
          <a:prstGeom prst="rect">
            <a:avLst/>
          </a:prstGeom>
          <a:noFill/>
          <a:ln>
            <a:noFill/>
          </a:ln>
        </p:spPr>
        <p:txBody>
          <a:bodyPr anchorCtr="0" anchor="t" bIns="0" lIns="0" spcFirstLastPara="1" rIns="0" wrap="square" tIns="71100">
            <a:spAutoFit/>
          </a:bodyPr>
          <a:lstStyle/>
          <a:p>
            <a:pPr indent="0" lvl="0" marL="4523105" marR="0" rtl="0" algn="l">
              <a:lnSpc>
                <a:spcPct val="100000"/>
              </a:lnSpc>
              <a:spcBef>
                <a:spcPts val="0"/>
              </a:spcBef>
              <a:spcAft>
                <a:spcPts val="0"/>
              </a:spcAft>
              <a:buNone/>
            </a:pPr>
            <a:r>
              <a:rPr lang="en-US" sz="1100">
                <a:solidFill>
                  <a:srgbClr val="595959"/>
                </a:solidFill>
                <a:latin typeface="Helvetica Neue"/>
                <a:ea typeface="Helvetica Neue"/>
                <a:cs typeface="Helvetica Neue"/>
                <a:sym typeface="Helvetica Neue"/>
              </a:rPr>
              <a:t>Fully crosslinked BDDE	Pendant BDDE	Unreacted BDDE</a:t>
            </a:r>
            <a:endParaRPr sz="1100">
              <a:solidFill>
                <a:schemeClr val="dk1"/>
              </a:solidFill>
              <a:latin typeface="Helvetica Neue"/>
              <a:ea typeface="Helvetica Neue"/>
              <a:cs typeface="Helvetica Neue"/>
              <a:sym typeface="Helvetica Neue"/>
            </a:endParaRPr>
          </a:p>
          <a:p>
            <a:pPr indent="0" lvl="0" marL="12700" marR="0" rtl="0" algn="l">
              <a:lnSpc>
                <a:spcPct val="100000"/>
              </a:lnSpc>
              <a:spcBef>
                <a:spcPts val="434"/>
              </a:spcBef>
              <a:spcAft>
                <a:spcPts val="0"/>
              </a:spcAft>
              <a:buNone/>
            </a:pPr>
            <a:r>
              <a:rPr lang="en-US" sz="1050">
                <a:solidFill>
                  <a:srgbClr val="7F7F7F"/>
                </a:solidFill>
                <a:latin typeface="Helvetica Neue"/>
                <a:ea typeface="Helvetica Neue"/>
                <a:cs typeface="Helvetica Neue"/>
                <a:sym typeface="Helvetica Neue"/>
              </a:rPr>
              <a:t>[Reference]</a:t>
            </a:r>
            <a:endParaRPr sz="1050">
              <a:solidFill>
                <a:schemeClr val="dk1"/>
              </a:solidFill>
              <a:latin typeface="Helvetica Neue"/>
              <a:ea typeface="Helvetica Neue"/>
              <a:cs typeface="Helvetica Neue"/>
              <a:sym typeface="Helvetica Neue"/>
            </a:endParaRPr>
          </a:p>
          <a:p>
            <a:pPr indent="0" lvl="0" marL="12700" marR="341630" rtl="0" algn="l">
              <a:lnSpc>
                <a:spcPct val="142900"/>
              </a:lnSpc>
              <a:spcBef>
                <a:spcPts val="0"/>
              </a:spcBef>
              <a:spcAft>
                <a:spcPts val="0"/>
              </a:spcAft>
              <a:buNone/>
            </a:pPr>
            <a:r>
              <a:rPr lang="en-US" sz="1050">
                <a:solidFill>
                  <a:srgbClr val="7F7F7F"/>
                </a:solidFill>
                <a:latin typeface="Helvetica Neue"/>
                <a:ea typeface="Helvetica Neue"/>
                <a:cs typeface="Helvetica Neue"/>
                <a:sym typeface="Helvetica Neue"/>
              </a:rPr>
              <a:t>1 Kenne, Lennart, et al. "Modiﬁcation and cross-linking parameters in hyaluronic acid hydrogels—Deﬁnitions and analytical methods." </a:t>
            </a:r>
            <a:r>
              <a:rPr i="1" lang="en-US" sz="1050">
                <a:solidFill>
                  <a:srgbClr val="7F7F7F"/>
                </a:solidFill>
                <a:latin typeface="Trebuchet MS"/>
                <a:ea typeface="Trebuchet MS"/>
                <a:cs typeface="Trebuchet MS"/>
                <a:sym typeface="Trebuchet MS"/>
              </a:rPr>
              <a:t>Carbohydrate  polymers </a:t>
            </a:r>
            <a:r>
              <a:rPr lang="en-US" sz="1050">
                <a:solidFill>
                  <a:srgbClr val="7F7F7F"/>
                </a:solidFill>
                <a:latin typeface="Helvetica Neue"/>
                <a:ea typeface="Helvetica Neue"/>
                <a:cs typeface="Helvetica Neue"/>
                <a:sym typeface="Helvetica Neue"/>
              </a:rPr>
              <a:t>91.1 (2013): 410-418.</a:t>
            </a:r>
            <a:endParaRPr sz="1050">
              <a:solidFill>
                <a:schemeClr val="dk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1"/>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240" name="Google Shape;240;p21"/>
          <p:cNvSpPr txBox="1"/>
          <p:nvPr>
            <p:ph type="title"/>
          </p:nvPr>
        </p:nvSpPr>
        <p:spPr>
          <a:xfrm>
            <a:off x="614888" y="466266"/>
            <a:ext cx="6356985"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3-1. </a:t>
            </a:r>
            <a:r>
              <a:rPr b="1" lang="en-US" sz="2000">
                <a:solidFill>
                  <a:srgbClr val="4C4C4E"/>
                </a:solidFill>
                <a:latin typeface="Arial"/>
                <a:ea typeface="Arial"/>
                <a:cs typeface="Arial"/>
                <a:sym typeface="Arial"/>
              </a:rPr>
              <a:t>Starﬁll has the lowest MoD </a:t>
            </a:r>
            <a:r>
              <a:rPr lang="en-US" sz="2000">
                <a:solidFill>
                  <a:srgbClr val="4C4C4E"/>
                </a:solidFill>
              </a:rPr>
              <a:t>among competitors</a:t>
            </a:r>
            <a:endParaRPr sz="2000">
              <a:latin typeface="Arial"/>
              <a:ea typeface="Arial"/>
              <a:cs typeface="Arial"/>
              <a:sym typeface="Arial"/>
            </a:endParaRPr>
          </a:p>
        </p:txBody>
      </p:sp>
      <p:graphicFrame>
        <p:nvGraphicFramePr>
          <p:cNvPr id="241" name="Google Shape;241;p21"/>
          <p:cNvGraphicFramePr/>
          <p:nvPr/>
        </p:nvGraphicFramePr>
        <p:xfrm>
          <a:off x="660986" y="1622637"/>
          <a:ext cx="3000000" cy="3000000"/>
        </p:xfrm>
        <a:graphic>
          <a:graphicData uri="http://schemas.openxmlformats.org/drawingml/2006/table">
            <a:tbl>
              <a:tblPr bandRow="1" firstRow="1">
                <a:noFill/>
                <a:tableStyleId>{72445395-7140-4476-AEA6-79DF8CF099E5}</a:tableStyleId>
              </a:tblPr>
              <a:tblGrid>
                <a:gridCol w="1493525"/>
                <a:gridCol w="1488450"/>
                <a:gridCol w="1488450"/>
                <a:gridCol w="1467475"/>
              </a:tblGrid>
              <a:tr h="527675">
                <a:tc rowSpan="2">
                  <a:txBody>
                    <a:bodyPr/>
                    <a:lstStyle/>
                    <a:p>
                      <a:pPr indent="0" lvl="0" marL="0" marR="0" rtl="0" algn="l">
                        <a:lnSpc>
                          <a:spcPct val="100000"/>
                        </a:lnSpc>
                        <a:spcBef>
                          <a:spcPts val="0"/>
                        </a:spcBef>
                        <a:spcAft>
                          <a:spcPts val="0"/>
                        </a:spcAft>
                        <a:buNone/>
                      </a:pPr>
                      <a:r>
                        <a:t/>
                      </a:r>
                      <a:endParaRPr sz="1750" u="none" cap="none" strike="noStrike">
                        <a:latin typeface="Times New Roman"/>
                        <a:ea typeface="Times New Roman"/>
                        <a:cs typeface="Times New Roman"/>
                        <a:sym typeface="Times New Roman"/>
                      </a:endParaRPr>
                    </a:p>
                    <a:p>
                      <a:pPr indent="0" lvl="0" marL="480059" marR="0" rtl="0" algn="l">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Starﬁll</a:t>
                      </a:r>
                      <a:endParaRPr sz="1400" u="none" cap="none" strike="noStrike">
                        <a:latin typeface="Helvetica Neue"/>
                        <a:ea typeface="Helvetica Neue"/>
                        <a:cs typeface="Helvetica Neue"/>
                        <a:sym typeface="Helvetica Neue"/>
                      </a:endParaRPr>
                    </a:p>
                  </a:txBody>
                  <a:tcPr marT="5725" marB="0" marR="0" marL="0">
                    <a:lnR cap="flat" cmpd="sng" w="9525">
                      <a:solidFill>
                        <a:srgbClr val="FFFFFF"/>
                      </a:solidFill>
                      <a:prstDash val="solid"/>
                      <a:round/>
                      <a:headEnd len="sm" w="sm" type="none"/>
                      <a:tailEnd len="sm" w="sm" type="none"/>
                    </a:lnR>
                    <a:solidFill>
                      <a:srgbClr val="0047BA"/>
                    </a:solidFill>
                  </a:tcPr>
                </a:tc>
                <a:tc gridSpan="3">
                  <a:txBody>
                    <a:bodyPr/>
                    <a:lstStyle/>
                    <a:p>
                      <a:pPr indent="0" lvl="0" marL="20955" marR="0" rtl="0" algn="ctr">
                        <a:lnSpc>
                          <a:spcPct val="118571"/>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Monophasic</a:t>
                      </a:r>
                      <a:endParaRPr sz="1400" u="none" cap="none" strike="noStrike">
                        <a:latin typeface="Helvetica Neue"/>
                        <a:ea typeface="Helvetica Neue"/>
                        <a:cs typeface="Helvetica Neue"/>
                        <a:sym typeface="Helvetica Neue"/>
                      </a:endParaRPr>
                    </a:p>
                    <a:p>
                      <a:pPr indent="0" lvl="0" marL="20955" marR="0" rtl="0" algn="ctr">
                        <a:lnSpc>
                          <a:spcPct val="100000"/>
                        </a:lnSpc>
                        <a:spcBef>
                          <a:spcPts val="395"/>
                        </a:spcBef>
                        <a:spcAft>
                          <a:spcPts val="0"/>
                        </a:spcAft>
                        <a:buNone/>
                      </a:pPr>
                      <a:r>
                        <a:rPr lang="en-US" sz="1400" u="none" cap="none" strike="noStrike">
                          <a:solidFill>
                            <a:srgbClr val="FFFFFF"/>
                          </a:solidFill>
                          <a:latin typeface="Helvetica Neue"/>
                          <a:ea typeface="Helvetica Neue"/>
                          <a:cs typeface="Helvetica Neue"/>
                          <a:sym typeface="Helvetica Neue"/>
                        </a:rPr>
                        <a:t>Starﬁll</a:t>
                      </a:r>
                      <a:endParaRPr sz="1400" u="none" cap="none" strike="noStrike">
                        <a:latin typeface="Helvetica Neue"/>
                        <a:ea typeface="Helvetica Neue"/>
                        <a:cs typeface="Helvetica Neue"/>
                        <a:sym typeface="Helvetica Neue"/>
                      </a:endParaRPr>
                    </a:p>
                  </a:txBody>
                  <a:tcPr marT="0" marB="0" marR="0" marL="0">
                    <a:lnL cap="flat" cmpd="sng" w="9525">
                      <a:solidFill>
                        <a:srgbClr val="FFFFFF"/>
                      </a:solidFill>
                      <a:prstDash val="solid"/>
                      <a:round/>
                      <a:headEnd len="sm" w="sm" type="none"/>
                      <a:tailEnd len="sm" w="sm" type="none"/>
                    </a:lnL>
                    <a:lnB cap="flat" cmpd="sng" w="9525">
                      <a:solidFill>
                        <a:srgbClr val="FFFFFF"/>
                      </a:solidFill>
                      <a:prstDash val="solid"/>
                      <a:round/>
                      <a:headEnd len="sm" w="sm" type="none"/>
                      <a:tailEnd len="sm" w="sm" type="none"/>
                    </a:lnB>
                    <a:solidFill>
                      <a:srgbClr val="0047BA"/>
                    </a:solidFill>
                  </a:tcPr>
                </a:tc>
                <a:tc hMerge="1"/>
                <a:tc hMerge="1"/>
              </a:tr>
              <a:tr h="301000">
                <a:tc vMerge="1"/>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Plus</a:t>
                      </a:r>
                      <a:endParaRPr sz="1400" u="none" cap="none" strike="noStrike">
                        <a:latin typeface="Helvetica Neue"/>
                        <a:ea typeface="Helvetica Neue"/>
                        <a:cs typeface="Helvetica Neue"/>
                        <a:sym typeface="Helvetica Neue"/>
                      </a:endParaRPr>
                    </a:p>
                  </a:txBody>
                  <a:tcPr marT="26025" marB="0" marR="0" marL="0">
                    <a:lnL cap="flat" cmpd="sng" w="9525">
                      <a:solidFill>
                        <a:srgbClr val="FFFFFF"/>
                      </a:solidFill>
                      <a:prstDash val="solid"/>
                      <a:round/>
                      <a:headEnd len="sm" w="sm" type="none"/>
                      <a:tailEnd len="sm" w="sm" type="none"/>
                    </a:lnL>
                    <a:lnT cap="flat" cmpd="sng" w="9525">
                      <a:solidFill>
                        <a:srgbClr val="FFFFFF"/>
                      </a:solidFill>
                      <a:prstDash val="solid"/>
                      <a:round/>
                      <a:headEnd len="sm" w="sm" type="none"/>
                      <a:tailEnd len="sm" w="sm" type="none"/>
                    </a:lnT>
                    <a:lnB cap="flat" cmpd="sng" w="38100">
                      <a:solidFill>
                        <a:srgbClr val="FF0000"/>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Deep Plus</a:t>
                      </a:r>
                      <a:endParaRPr sz="1400" u="none" cap="none" strike="noStrike">
                        <a:latin typeface="Helvetica Neue"/>
                        <a:ea typeface="Helvetica Neue"/>
                        <a:cs typeface="Helvetica Neue"/>
                        <a:sym typeface="Helvetica Neue"/>
                      </a:endParaRPr>
                    </a:p>
                  </a:txBody>
                  <a:tcPr marT="26025" marB="0" marR="0" marL="0">
                    <a:lnT cap="flat" cmpd="sng" w="9525">
                      <a:solidFill>
                        <a:srgbClr val="FFFFFF"/>
                      </a:solidFill>
                      <a:prstDash val="solid"/>
                      <a:round/>
                      <a:headEnd len="sm" w="sm" type="none"/>
                      <a:tailEnd len="sm" w="sm" type="none"/>
                    </a:lnT>
                    <a:lnB cap="flat" cmpd="sng" w="38100">
                      <a:solidFill>
                        <a:srgbClr val="FF0000"/>
                      </a:solidFill>
                      <a:prstDash val="solid"/>
                      <a:round/>
                      <a:headEnd len="sm" w="sm" type="none"/>
                      <a:tailEnd len="sm" w="sm" type="none"/>
                    </a:lnB>
                    <a:solidFill>
                      <a:srgbClr val="0047BA"/>
                    </a:solidFill>
                  </a:tcPr>
                </a:tc>
                <a:tc>
                  <a:txBody>
                    <a:bodyPr/>
                    <a:lstStyle/>
                    <a:p>
                      <a:pPr indent="0" lvl="0" marL="2159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Implant Plus</a:t>
                      </a:r>
                      <a:endParaRPr sz="1400" u="none" cap="none" strike="noStrike">
                        <a:latin typeface="Helvetica Neue"/>
                        <a:ea typeface="Helvetica Neue"/>
                        <a:cs typeface="Helvetica Neue"/>
                        <a:sym typeface="Helvetica Neue"/>
                      </a:endParaRPr>
                    </a:p>
                  </a:txBody>
                  <a:tcPr marT="26025" marB="0" marR="0" marL="0">
                    <a:lnT cap="flat" cmpd="sng" w="9525">
                      <a:solidFill>
                        <a:srgbClr val="FFFFFF"/>
                      </a:solidFill>
                      <a:prstDash val="solid"/>
                      <a:round/>
                      <a:headEnd len="sm" w="sm" type="none"/>
                      <a:tailEnd len="sm" w="sm" type="none"/>
                    </a:lnT>
                    <a:lnB cap="flat" cmpd="sng" w="38100">
                      <a:solidFill>
                        <a:srgbClr val="FF0000"/>
                      </a:solidFill>
                      <a:prstDash val="solid"/>
                      <a:round/>
                      <a:headEnd len="sm" w="sm" type="none"/>
                      <a:tailEnd len="sm" w="sm" type="none"/>
                    </a:lnB>
                    <a:solidFill>
                      <a:srgbClr val="0047BA"/>
                    </a:solidFill>
                  </a:tcPr>
                </a:tc>
              </a:tr>
              <a:tr h="486400">
                <a:tc>
                  <a:txBody>
                    <a:bodyPr/>
                    <a:lstStyle/>
                    <a:p>
                      <a:pPr indent="0" lvl="0" marL="420369" marR="0" rtl="0" algn="l">
                        <a:lnSpc>
                          <a:spcPct val="100000"/>
                        </a:lnSpc>
                        <a:spcBef>
                          <a:spcPts val="0"/>
                        </a:spcBef>
                        <a:spcAft>
                          <a:spcPts val="0"/>
                        </a:spcAft>
                        <a:buNone/>
                      </a:pPr>
                      <a:r>
                        <a:rPr lang="en-US" sz="1400" u="none" cap="none" strike="noStrike">
                          <a:latin typeface="Helvetica Neue"/>
                          <a:ea typeface="Helvetica Neue"/>
                          <a:cs typeface="Helvetica Neue"/>
                          <a:sym typeface="Helvetica Neue"/>
                        </a:rPr>
                        <a:t>MoD(%)</a:t>
                      </a:r>
                      <a:endParaRPr sz="1400" u="none" cap="none" strike="noStrike">
                        <a:latin typeface="Helvetica Neue"/>
                        <a:ea typeface="Helvetica Neue"/>
                        <a:cs typeface="Helvetica Neue"/>
                        <a:sym typeface="Helvetica Neue"/>
                      </a:endParaRPr>
                    </a:p>
                  </a:txBody>
                  <a:tcPr marT="135250" marB="0" marR="0" marL="0">
                    <a:lnR cap="flat" cmpd="sng" w="38100">
                      <a:solidFill>
                        <a:srgbClr val="FF0000"/>
                      </a:solidFill>
                      <a:prstDash val="solid"/>
                      <a:round/>
                      <a:headEnd len="sm" w="sm" type="none"/>
                      <a:tailEnd len="sm" w="sm" type="none"/>
                    </a:lnR>
                    <a:lnB cap="flat" cmpd="sng" w="9525">
                      <a:solidFill>
                        <a:srgbClr val="FFFFFF"/>
                      </a:solidFill>
                      <a:prstDash val="solid"/>
                      <a:round/>
                      <a:headEnd len="sm" w="sm" type="none"/>
                      <a:tailEnd len="sm" w="sm" type="none"/>
                    </a:lnB>
                    <a:solidFill>
                      <a:srgbClr val="E7E6E6"/>
                    </a:solidFill>
                  </a:tcPr>
                </a:tc>
                <a:tc>
                  <a:txBody>
                    <a:bodyPr/>
                    <a:lstStyle/>
                    <a:p>
                      <a:pPr indent="0" lvl="0" marL="0" marR="0" rtl="0" algn="ctr">
                        <a:lnSpc>
                          <a:spcPct val="100000"/>
                        </a:lnSpc>
                        <a:spcBef>
                          <a:spcPts val="0"/>
                        </a:spcBef>
                        <a:spcAft>
                          <a:spcPts val="0"/>
                        </a:spcAft>
                        <a:buNone/>
                      </a:pPr>
                      <a:r>
                        <a:rPr lang="en-US" sz="1400" u="none" cap="none" strike="noStrike">
                          <a:solidFill>
                            <a:srgbClr val="0070C0"/>
                          </a:solidFill>
                          <a:latin typeface="Helvetica Neue"/>
                          <a:ea typeface="Helvetica Neue"/>
                          <a:cs typeface="Helvetica Neue"/>
                          <a:sym typeface="Helvetica Neue"/>
                        </a:rPr>
                        <a:t>1.18</a:t>
                      </a:r>
                      <a:endParaRPr sz="1400" u="none" cap="none" strike="noStrike">
                        <a:latin typeface="Helvetica Neue"/>
                        <a:ea typeface="Helvetica Neue"/>
                        <a:cs typeface="Helvetica Neue"/>
                        <a:sym typeface="Helvetica Neue"/>
                      </a:endParaRPr>
                    </a:p>
                  </a:txBody>
                  <a:tcPr marT="135250" marB="0" marR="0" marL="0">
                    <a:lnL cap="flat" cmpd="sng" w="38100">
                      <a:solidFill>
                        <a:srgbClr val="FF0000"/>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solidFill>
                      <a:srgbClr val="E7E6E6"/>
                    </a:solidFill>
                  </a:tcPr>
                </a:tc>
                <a:tc>
                  <a:txBody>
                    <a:bodyPr/>
                    <a:lstStyle/>
                    <a:p>
                      <a:pPr indent="0" lvl="0" marL="0" marR="0" rtl="0" algn="ctr">
                        <a:lnSpc>
                          <a:spcPct val="100000"/>
                        </a:lnSpc>
                        <a:spcBef>
                          <a:spcPts val="0"/>
                        </a:spcBef>
                        <a:spcAft>
                          <a:spcPts val="0"/>
                        </a:spcAft>
                        <a:buNone/>
                      </a:pPr>
                      <a:r>
                        <a:rPr lang="en-US" sz="1400" u="none" cap="none" strike="noStrike">
                          <a:solidFill>
                            <a:srgbClr val="0070C0"/>
                          </a:solidFill>
                          <a:latin typeface="Helvetica Neue"/>
                          <a:ea typeface="Helvetica Neue"/>
                          <a:cs typeface="Helvetica Neue"/>
                          <a:sym typeface="Helvetica Neue"/>
                        </a:rPr>
                        <a:t>1.53</a:t>
                      </a:r>
                      <a:endParaRPr sz="1400" u="none" cap="none" strike="noStrike">
                        <a:latin typeface="Helvetica Neue"/>
                        <a:ea typeface="Helvetica Neue"/>
                        <a:cs typeface="Helvetica Neue"/>
                        <a:sym typeface="Helvetica Neue"/>
                      </a:endParaRPr>
                    </a:p>
                  </a:txBody>
                  <a:tcPr marT="13525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solidFill>
                      <a:srgbClr val="E7E6E6"/>
                    </a:solidFill>
                  </a:tcPr>
                </a:tc>
                <a:tc>
                  <a:txBody>
                    <a:bodyPr/>
                    <a:lstStyle/>
                    <a:p>
                      <a:pPr indent="0" lvl="0" marL="20955" marR="0" rtl="0" algn="ctr">
                        <a:lnSpc>
                          <a:spcPct val="100000"/>
                        </a:lnSpc>
                        <a:spcBef>
                          <a:spcPts val="0"/>
                        </a:spcBef>
                        <a:spcAft>
                          <a:spcPts val="0"/>
                        </a:spcAft>
                        <a:buNone/>
                      </a:pPr>
                      <a:r>
                        <a:rPr lang="en-US" sz="1400" u="none" cap="none" strike="noStrike">
                          <a:solidFill>
                            <a:srgbClr val="0070C0"/>
                          </a:solidFill>
                          <a:latin typeface="Helvetica Neue"/>
                          <a:ea typeface="Helvetica Neue"/>
                          <a:cs typeface="Helvetica Neue"/>
                          <a:sym typeface="Helvetica Neue"/>
                        </a:rPr>
                        <a:t>1.89</a:t>
                      </a:r>
                      <a:endParaRPr sz="1400" u="none" cap="none" strike="noStrike">
                        <a:latin typeface="Helvetica Neue"/>
                        <a:ea typeface="Helvetica Neue"/>
                        <a:cs typeface="Helvetica Neue"/>
                        <a:sym typeface="Helvetica Neue"/>
                      </a:endParaRPr>
                    </a:p>
                  </a:txBody>
                  <a:tcPr marT="135250" marB="0" marR="0" marL="0">
                    <a:lnL cap="flat" cmpd="sng" w="12700">
                      <a:solidFill>
                        <a:srgbClr val="FFFFFF"/>
                      </a:solidFill>
                      <a:prstDash val="solid"/>
                      <a:round/>
                      <a:headEnd len="sm" w="sm" type="none"/>
                      <a:tailEnd len="sm" w="sm" type="none"/>
                    </a:lnL>
                    <a:lnR cap="flat" cmpd="sng" w="38100">
                      <a:solidFill>
                        <a:srgbClr val="FF0000"/>
                      </a:solidFill>
                      <a:prstDash val="solid"/>
                      <a:round/>
                      <a:headEnd len="sm" w="sm" type="none"/>
                      <a:tailEnd len="sm" w="sm" type="none"/>
                    </a:lnR>
                    <a:lnT cap="flat" cmpd="sng" w="38100">
                      <a:solidFill>
                        <a:srgbClr val="FF0000"/>
                      </a:solidFill>
                      <a:prstDash val="solid"/>
                      <a:round/>
                      <a:headEnd len="sm" w="sm" type="none"/>
                      <a:tailEnd len="sm" w="sm" type="none"/>
                    </a:lnT>
                    <a:lnB cap="flat" cmpd="sng" w="38100">
                      <a:solidFill>
                        <a:srgbClr val="FF0000"/>
                      </a:solidFill>
                      <a:prstDash val="solid"/>
                      <a:round/>
                      <a:headEnd len="sm" w="sm" type="none"/>
                      <a:tailEnd len="sm" w="sm" type="none"/>
                    </a:lnB>
                    <a:solidFill>
                      <a:srgbClr val="E7E6E6"/>
                    </a:solidFill>
                  </a:tcPr>
                </a:tc>
              </a:tr>
            </a:tbl>
          </a:graphicData>
        </a:graphic>
      </p:graphicFrame>
      <p:graphicFrame>
        <p:nvGraphicFramePr>
          <p:cNvPr id="242" name="Google Shape;242;p21"/>
          <p:cNvGraphicFramePr/>
          <p:nvPr/>
        </p:nvGraphicFramePr>
        <p:xfrm>
          <a:off x="641290" y="3211981"/>
          <a:ext cx="3000000" cy="3000000"/>
        </p:xfrm>
        <a:graphic>
          <a:graphicData uri="http://schemas.openxmlformats.org/drawingml/2006/table">
            <a:tbl>
              <a:tblPr bandRow="1" firstRow="1">
                <a:noFill/>
                <a:tableStyleId>{72445395-7140-4476-AEA6-79DF8CF099E5}</a:tableStyleId>
              </a:tblPr>
              <a:tblGrid>
                <a:gridCol w="1253500"/>
                <a:gridCol w="1253500"/>
                <a:gridCol w="1253500"/>
                <a:gridCol w="1253500"/>
                <a:gridCol w="1253500"/>
              </a:tblGrid>
              <a:tr h="224800">
                <a:tc rowSpan="3">
                  <a:txBody>
                    <a:bodyPr/>
                    <a:lstStyle/>
                    <a:p>
                      <a:pPr indent="0" lvl="0" marL="0" marR="0" rtl="0" algn="l">
                        <a:lnSpc>
                          <a:spcPct val="100000"/>
                        </a:lnSpc>
                        <a:spcBef>
                          <a:spcPts val="0"/>
                        </a:spcBef>
                        <a:spcAft>
                          <a:spcPts val="0"/>
                        </a:spcAft>
                        <a:buNone/>
                      </a:pPr>
                      <a:r>
                        <a:t/>
                      </a:r>
                      <a:endParaRPr sz="2100" u="none" cap="none" strike="noStrike">
                        <a:latin typeface="Times New Roman"/>
                        <a:ea typeface="Times New Roman"/>
                        <a:cs typeface="Times New Roman"/>
                        <a:sym typeface="Times New Roman"/>
                      </a:endParaRPr>
                    </a:p>
                    <a:p>
                      <a:pPr indent="0" lvl="0" marL="190500" marR="0" rtl="0" algn="l">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Controlled</a:t>
                      </a:r>
                      <a:endParaRPr sz="1400" u="none" cap="none" strike="noStrike">
                        <a:latin typeface="Helvetica Neue"/>
                        <a:ea typeface="Helvetica Neue"/>
                        <a:cs typeface="Helvetica Neue"/>
                        <a:sym typeface="Helvetica Neue"/>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gridSpan="4">
                  <a:txBody>
                    <a:bodyPr/>
                    <a:lstStyle/>
                    <a:p>
                      <a:pPr indent="0" lvl="0" marL="0" marR="0" rtl="0" algn="ctr">
                        <a:lnSpc>
                          <a:spcPct val="119285"/>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Monophasic</a:t>
                      </a:r>
                      <a:endParaRPr sz="1400" u="none" cap="none" strike="noStrike">
                        <a:latin typeface="Helvetica Neue"/>
                        <a:ea typeface="Helvetica Neue"/>
                        <a:cs typeface="Helvetica Neue"/>
                        <a:sym typeface="Helvetica Neue"/>
                      </a:endParaRPr>
                    </a:p>
                  </a:txBody>
                  <a:tcPr marT="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hMerge="1"/>
                <a:tc hMerge="1"/>
                <a:tc hMerge="1"/>
              </a:tr>
              <a:tr h="307975">
                <a:tc vMerge="1"/>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Juve***</a:t>
                      </a:r>
                      <a:endParaRPr sz="140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Neu***</a:t>
                      </a:r>
                      <a:endParaRPr sz="140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Yvo***</a:t>
                      </a:r>
                      <a:endParaRPr sz="140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Teos***</a:t>
                      </a:r>
                      <a:endParaRPr sz="140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r>
              <a:tr h="307975">
                <a:tc vMerge="1"/>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Voluma</a:t>
                      </a:r>
                      <a:r>
                        <a:rPr baseline="30000" lang="en-US" sz="1350" u="none" cap="none" strike="noStrike">
                          <a:solidFill>
                            <a:srgbClr val="FFFFFF"/>
                          </a:solidFill>
                          <a:latin typeface="Helvetica Neue"/>
                          <a:ea typeface="Helvetica Neue"/>
                          <a:cs typeface="Helvetica Neue"/>
                          <a:sym typeface="Helvetica Neue"/>
                        </a:rPr>
                        <a:t>2</a:t>
                      </a:r>
                      <a:endParaRPr baseline="30000" sz="135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Volume</a:t>
                      </a:r>
                      <a:r>
                        <a:rPr baseline="30000" lang="en-US" sz="1350" u="none" cap="none" strike="noStrike">
                          <a:solidFill>
                            <a:srgbClr val="FFFFFF"/>
                          </a:solidFill>
                          <a:latin typeface="Helvetica Neue"/>
                          <a:ea typeface="Helvetica Neue"/>
                          <a:cs typeface="Helvetica Neue"/>
                          <a:sym typeface="Helvetica Neue"/>
                        </a:rPr>
                        <a:t>3</a:t>
                      </a:r>
                      <a:endParaRPr baseline="30000" sz="135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Intensive Plus</a:t>
                      </a:r>
                      <a:r>
                        <a:rPr baseline="30000" lang="en-US" sz="1350" u="none" cap="none" strike="noStrike">
                          <a:solidFill>
                            <a:srgbClr val="FFFFFF"/>
                          </a:solidFill>
                          <a:latin typeface="Helvetica Neue"/>
                          <a:ea typeface="Helvetica Neue"/>
                          <a:cs typeface="Helvetica Neue"/>
                          <a:sym typeface="Helvetica Neue"/>
                        </a:rPr>
                        <a:t>4</a:t>
                      </a:r>
                      <a:endParaRPr baseline="30000" sz="135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c>
                  <a:txBody>
                    <a:bodyPr/>
                    <a:lstStyle/>
                    <a:p>
                      <a:pPr indent="0" lvl="0" marL="0" marR="0" rtl="0" algn="ctr">
                        <a:lnSpc>
                          <a:spcPct val="100000"/>
                        </a:lnSpc>
                        <a:spcBef>
                          <a:spcPts val="0"/>
                        </a:spcBef>
                        <a:spcAft>
                          <a:spcPts val="0"/>
                        </a:spcAft>
                        <a:buNone/>
                      </a:pPr>
                      <a:r>
                        <a:rPr lang="en-US" sz="1400" u="none" cap="none" strike="noStrike">
                          <a:solidFill>
                            <a:srgbClr val="FFFFFF"/>
                          </a:solidFill>
                          <a:latin typeface="Helvetica Neue"/>
                          <a:ea typeface="Helvetica Neue"/>
                          <a:cs typeface="Helvetica Neue"/>
                          <a:sym typeface="Helvetica Neue"/>
                        </a:rPr>
                        <a:t>RHA 4</a:t>
                      </a:r>
                      <a:r>
                        <a:rPr baseline="30000" lang="en-US" sz="1350" u="none" cap="none" strike="noStrike">
                          <a:solidFill>
                            <a:srgbClr val="FFFFFF"/>
                          </a:solidFill>
                          <a:latin typeface="Helvetica Neue"/>
                          <a:ea typeface="Helvetica Neue"/>
                          <a:cs typeface="Helvetica Neue"/>
                          <a:sym typeface="Helvetica Neue"/>
                        </a:rPr>
                        <a:t>5</a:t>
                      </a:r>
                      <a:endParaRPr baseline="30000" sz="1350" u="none" cap="none" strike="noStrike">
                        <a:latin typeface="Helvetica Neue"/>
                        <a:ea typeface="Helvetica Neue"/>
                        <a:cs typeface="Helvetica Neue"/>
                        <a:sym typeface="Helvetica Neue"/>
                      </a:endParaRPr>
                    </a:p>
                  </a:txBody>
                  <a:tcPr marT="40000" marB="0" marR="0"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0047BA"/>
                    </a:solidFill>
                  </a:tcPr>
                </a:tc>
              </a:tr>
              <a:tr h="546100">
                <a:tc>
                  <a:txBody>
                    <a:bodyPr/>
                    <a:lstStyle/>
                    <a:p>
                      <a:pPr indent="0" lvl="0" marL="300355" marR="0" rtl="0" algn="l">
                        <a:lnSpc>
                          <a:spcPct val="100000"/>
                        </a:lnSpc>
                        <a:spcBef>
                          <a:spcPts val="0"/>
                        </a:spcBef>
                        <a:spcAft>
                          <a:spcPts val="0"/>
                        </a:spcAft>
                        <a:buNone/>
                      </a:pPr>
                      <a:r>
                        <a:rPr lang="en-US" sz="1400" u="none" cap="none" strike="noStrike">
                          <a:latin typeface="Helvetica Neue"/>
                          <a:ea typeface="Helvetica Neue"/>
                          <a:cs typeface="Helvetica Neue"/>
                          <a:sym typeface="Helvetica Neue"/>
                        </a:rPr>
                        <a:t>MoD(%)</a:t>
                      </a:r>
                      <a:endParaRPr sz="1400" u="none" cap="none" strike="noStrike">
                        <a:latin typeface="Helvetica Neue"/>
                        <a:ea typeface="Helvetica Neue"/>
                        <a:cs typeface="Helvetica Neue"/>
                        <a:sym typeface="Helvetica Neue"/>
                      </a:endParaRPr>
                    </a:p>
                  </a:txBody>
                  <a:tcPr marT="1593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6"/>
                    </a:solidFill>
                  </a:tcPr>
                </a:tc>
                <a:tc>
                  <a:txBody>
                    <a:bodyPr/>
                    <a:lstStyle/>
                    <a:p>
                      <a:pPr indent="0" lvl="0" marL="0" marR="0" rtl="0" algn="ctr">
                        <a:lnSpc>
                          <a:spcPct val="100000"/>
                        </a:lnSpc>
                        <a:spcBef>
                          <a:spcPts val="0"/>
                        </a:spcBef>
                        <a:spcAft>
                          <a:spcPts val="0"/>
                        </a:spcAft>
                        <a:buNone/>
                      </a:pPr>
                      <a:r>
                        <a:rPr lang="en-US" sz="1400" u="none" cap="none" strike="noStrike">
                          <a:latin typeface="Helvetica Neue"/>
                          <a:ea typeface="Helvetica Neue"/>
                          <a:cs typeface="Helvetica Neue"/>
                          <a:sym typeface="Helvetica Neue"/>
                        </a:rPr>
                        <a:t>7.68</a:t>
                      </a:r>
                      <a:endParaRPr sz="1400" u="none" cap="none" strike="noStrike">
                        <a:latin typeface="Helvetica Neue"/>
                        <a:ea typeface="Helvetica Neue"/>
                        <a:cs typeface="Helvetica Neue"/>
                        <a:sym typeface="Helvetica Neue"/>
                      </a:endParaRPr>
                    </a:p>
                  </a:txBody>
                  <a:tcPr marT="1593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6"/>
                    </a:solidFill>
                  </a:tcPr>
                </a:tc>
                <a:tc>
                  <a:txBody>
                    <a:bodyPr/>
                    <a:lstStyle/>
                    <a:p>
                      <a:pPr indent="0" lvl="0" marL="0" marR="0" rtl="0" algn="ctr">
                        <a:lnSpc>
                          <a:spcPct val="100000"/>
                        </a:lnSpc>
                        <a:spcBef>
                          <a:spcPts val="0"/>
                        </a:spcBef>
                        <a:spcAft>
                          <a:spcPts val="0"/>
                        </a:spcAft>
                        <a:buNone/>
                      </a:pPr>
                      <a:r>
                        <a:rPr lang="en-US" sz="1400" u="none" cap="none" strike="noStrike">
                          <a:latin typeface="Helvetica Neue"/>
                          <a:ea typeface="Helvetica Neue"/>
                          <a:cs typeface="Helvetica Neue"/>
                          <a:sym typeface="Helvetica Neue"/>
                        </a:rPr>
                        <a:t>11.23</a:t>
                      </a:r>
                      <a:endParaRPr sz="1400" u="none" cap="none" strike="noStrike">
                        <a:latin typeface="Helvetica Neue"/>
                        <a:ea typeface="Helvetica Neue"/>
                        <a:cs typeface="Helvetica Neue"/>
                        <a:sym typeface="Helvetica Neue"/>
                      </a:endParaRPr>
                    </a:p>
                  </a:txBody>
                  <a:tcPr marT="1593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6"/>
                    </a:solidFill>
                  </a:tcPr>
                </a:tc>
                <a:tc>
                  <a:txBody>
                    <a:bodyPr/>
                    <a:lstStyle/>
                    <a:p>
                      <a:pPr indent="0" lvl="0" marL="0" marR="0" rtl="0" algn="ctr">
                        <a:lnSpc>
                          <a:spcPct val="100000"/>
                        </a:lnSpc>
                        <a:spcBef>
                          <a:spcPts val="0"/>
                        </a:spcBef>
                        <a:spcAft>
                          <a:spcPts val="0"/>
                        </a:spcAft>
                        <a:buNone/>
                      </a:pPr>
                      <a:r>
                        <a:rPr lang="en-US" sz="1400" u="none" cap="none" strike="noStrike">
                          <a:latin typeface="Helvetica Neue"/>
                          <a:ea typeface="Helvetica Neue"/>
                          <a:cs typeface="Helvetica Neue"/>
                          <a:sym typeface="Helvetica Neue"/>
                        </a:rPr>
                        <a:t>8.07</a:t>
                      </a:r>
                      <a:endParaRPr sz="1400" u="none" cap="none" strike="noStrike">
                        <a:latin typeface="Helvetica Neue"/>
                        <a:ea typeface="Helvetica Neue"/>
                        <a:cs typeface="Helvetica Neue"/>
                        <a:sym typeface="Helvetica Neue"/>
                      </a:endParaRPr>
                    </a:p>
                  </a:txBody>
                  <a:tcPr marT="1593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6"/>
                    </a:solidFill>
                  </a:tcPr>
                </a:tc>
                <a:tc>
                  <a:txBody>
                    <a:bodyPr/>
                    <a:lstStyle/>
                    <a:p>
                      <a:pPr indent="0" lvl="0" marL="0" marR="0" rtl="0" algn="ctr">
                        <a:lnSpc>
                          <a:spcPct val="100000"/>
                        </a:lnSpc>
                        <a:spcBef>
                          <a:spcPts val="0"/>
                        </a:spcBef>
                        <a:spcAft>
                          <a:spcPts val="0"/>
                        </a:spcAft>
                        <a:buNone/>
                      </a:pPr>
                      <a:r>
                        <a:rPr lang="en-US" sz="1400" u="none" cap="none" strike="noStrike">
                          <a:latin typeface="Helvetica Neue"/>
                          <a:ea typeface="Helvetica Neue"/>
                          <a:cs typeface="Helvetica Neue"/>
                          <a:sym typeface="Helvetica Neue"/>
                        </a:rPr>
                        <a:t>4.00</a:t>
                      </a:r>
                      <a:endParaRPr sz="1400" u="none" cap="none" strike="noStrike">
                        <a:latin typeface="Helvetica Neue"/>
                        <a:ea typeface="Helvetica Neue"/>
                        <a:cs typeface="Helvetica Neue"/>
                        <a:sym typeface="Helvetica Neue"/>
                      </a:endParaRPr>
                    </a:p>
                  </a:txBody>
                  <a:tcPr marT="1593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E6E6"/>
                    </a:solidFill>
                  </a:tcPr>
                </a:tc>
              </a:tr>
            </a:tbl>
          </a:graphicData>
        </a:graphic>
      </p:graphicFrame>
      <p:sp>
        <p:nvSpPr>
          <p:cNvPr id="243" name="Google Shape;243;p21"/>
          <p:cNvSpPr txBox="1"/>
          <p:nvPr/>
        </p:nvSpPr>
        <p:spPr>
          <a:xfrm>
            <a:off x="720665" y="4759460"/>
            <a:ext cx="6723380" cy="756920"/>
          </a:xfrm>
          <a:prstGeom prst="rect">
            <a:avLst/>
          </a:prstGeom>
          <a:noFill/>
          <a:ln>
            <a:noFill/>
          </a:ln>
        </p:spPr>
        <p:txBody>
          <a:bodyPr anchorCtr="0" anchor="t" bIns="0" lIns="0" spcFirstLastPara="1" rIns="0" wrap="square" tIns="12700">
            <a:spAutoFit/>
          </a:bodyPr>
          <a:lstStyle/>
          <a:p>
            <a:pPr indent="0" lvl="0" marL="12700" marR="5080" rtl="0" algn="l">
              <a:lnSpc>
                <a:spcPct val="150000"/>
              </a:lnSpc>
              <a:spcBef>
                <a:spcPts val="0"/>
              </a:spcBef>
              <a:spcAft>
                <a:spcPts val="0"/>
              </a:spcAft>
              <a:buNone/>
            </a:pPr>
            <a:r>
              <a:rPr lang="en-US" sz="1600">
                <a:solidFill>
                  <a:schemeClr val="dk1"/>
                </a:solidFill>
                <a:latin typeface="Tahoma"/>
                <a:ea typeface="Tahoma"/>
                <a:cs typeface="Tahoma"/>
                <a:sym typeface="Tahoma"/>
              </a:rPr>
              <a:t>Starﬁll has the lowest modiﬁcation of hyaluronic acid molecules by BDDE,  while still having the suﬃcient viscoelasticity and duration.</a:t>
            </a:r>
            <a:endParaRPr sz="1600">
              <a:solidFill>
                <a:schemeClr val="dk1"/>
              </a:solidFill>
              <a:latin typeface="Tahoma"/>
              <a:ea typeface="Tahoma"/>
              <a:cs typeface="Tahoma"/>
              <a:sym typeface="Tahoma"/>
            </a:endParaRPr>
          </a:p>
        </p:txBody>
      </p:sp>
      <p:sp>
        <p:nvSpPr>
          <p:cNvPr id="244" name="Google Shape;244;p21"/>
          <p:cNvSpPr txBox="1"/>
          <p:nvPr/>
        </p:nvSpPr>
        <p:spPr>
          <a:xfrm>
            <a:off x="548857" y="6298489"/>
            <a:ext cx="8001000" cy="711200"/>
          </a:xfrm>
          <a:prstGeom prst="rect">
            <a:avLst/>
          </a:prstGeom>
          <a:noFill/>
          <a:ln>
            <a:noFill/>
          </a:ln>
        </p:spPr>
        <p:txBody>
          <a:bodyPr anchorCtr="0" anchor="t" bIns="0" lIns="0" spcFirstLastPara="1" rIns="0" wrap="square" tIns="81275">
            <a:spAutoFit/>
          </a:bodyPr>
          <a:lstStyle/>
          <a:p>
            <a:pPr indent="0" lvl="0" marL="38100" marR="0" rtl="0" algn="l">
              <a:lnSpc>
                <a:spcPct val="100000"/>
              </a:lnSpc>
              <a:spcBef>
                <a:spcPts val="0"/>
              </a:spcBef>
              <a:spcAft>
                <a:spcPts val="0"/>
              </a:spcAft>
              <a:buNone/>
            </a:pPr>
            <a:r>
              <a:rPr lang="en-US" sz="1050">
                <a:solidFill>
                  <a:srgbClr val="7F7F7F"/>
                </a:solidFill>
                <a:latin typeface="Helvetica Neue"/>
                <a:ea typeface="Helvetica Neue"/>
                <a:cs typeface="Helvetica Neue"/>
                <a:sym typeface="Helvetica Neue"/>
              </a:rPr>
              <a:t>[Reference]</a:t>
            </a:r>
            <a:endParaRPr sz="1050">
              <a:solidFill>
                <a:schemeClr val="dk1"/>
              </a:solidFill>
              <a:latin typeface="Helvetica Neue"/>
              <a:ea typeface="Helvetica Neue"/>
              <a:cs typeface="Helvetica Neue"/>
              <a:sym typeface="Helvetica Neue"/>
            </a:endParaRPr>
          </a:p>
          <a:p>
            <a:pPr indent="0" lvl="0" marL="38100" marR="0" rtl="0" algn="l">
              <a:lnSpc>
                <a:spcPct val="100000"/>
              </a:lnSpc>
              <a:spcBef>
                <a:spcPts val="540"/>
              </a:spcBef>
              <a:spcAft>
                <a:spcPts val="0"/>
              </a:spcAft>
              <a:buNone/>
            </a:pPr>
            <a:r>
              <a:rPr lang="en-US" sz="1050">
                <a:solidFill>
                  <a:srgbClr val="7F7F7F"/>
                </a:solidFill>
                <a:latin typeface="Helvetica Neue"/>
                <a:ea typeface="Helvetica Neue"/>
                <a:cs typeface="Helvetica Neue"/>
                <a:sym typeface="Helvetica Neue"/>
              </a:rPr>
              <a:t>1- 4 College of Medicine Chung Ang University, “Comparative analysis of rheological features of ﬁllers” 2017-2018.</a:t>
            </a:r>
            <a:endParaRPr sz="1050">
              <a:solidFill>
                <a:schemeClr val="dk1"/>
              </a:solidFill>
              <a:latin typeface="Helvetica Neue"/>
              <a:ea typeface="Helvetica Neue"/>
              <a:cs typeface="Helvetica Neue"/>
              <a:sym typeface="Helvetica Neue"/>
            </a:endParaRPr>
          </a:p>
          <a:p>
            <a:pPr indent="0" lvl="0" marL="38100" marR="0" rtl="0" algn="l">
              <a:lnSpc>
                <a:spcPct val="100000"/>
              </a:lnSpc>
              <a:spcBef>
                <a:spcPts val="540"/>
              </a:spcBef>
              <a:spcAft>
                <a:spcPts val="0"/>
              </a:spcAft>
              <a:buNone/>
            </a:pPr>
            <a:r>
              <a:rPr lang="en-US" sz="1050">
                <a:solidFill>
                  <a:srgbClr val="7F7F7F"/>
                </a:solidFill>
                <a:latin typeface="Helvetica Neue"/>
                <a:ea typeface="Helvetica Neue"/>
                <a:cs typeface="Helvetica Neue"/>
                <a:sym typeface="Helvetica Neue"/>
              </a:rPr>
              <a:t>5 Teoxane Laboratories. Data on ﬁle, measurement by an independent laboratory of the HA Degree of Modiﬁcation by </a:t>
            </a:r>
            <a:r>
              <a:rPr baseline="30000" lang="en-US" sz="1050">
                <a:solidFill>
                  <a:srgbClr val="7F7F7F"/>
                </a:solidFill>
                <a:latin typeface="Helvetica Neue"/>
                <a:ea typeface="Helvetica Neue"/>
                <a:cs typeface="Helvetica Neue"/>
                <a:sym typeface="Helvetica Neue"/>
              </a:rPr>
              <a:t>1</a:t>
            </a:r>
            <a:r>
              <a:rPr lang="en-US" sz="1050">
                <a:solidFill>
                  <a:srgbClr val="7F7F7F"/>
                </a:solidFill>
                <a:latin typeface="Helvetica Neue"/>
                <a:ea typeface="Helvetica Neue"/>
                <a:cs typeface="Helvetica Neue"/>
                <a:sym typeface="Helvetica Neue"/>
              </a:rPr>
              <a:t>H NMR.</a:t>
            </a:r>
            <a:endParaRPr sz="1050">
              <a:solidFill>
                <a:schemeClr val="dk1"/>
              </a:solidFill>
              <a:latin typeface="Helvetica Neue"/>
              <a:ea typeface="Helvetica Neue"/>
              <a:cs typeface="Helvetica Neue"/>
              <a:sym typeface="Helvetica Neue"/>
            </a:endParaRPr>
          </a:p>
        </p:txBody>
      </p:sp>
      <p:grpSp>
        <p:nvGrpSpPr>
          <p:cNvPr id="245" name="Google Shape;245;p21"/>
          <p:cNvGrpSpPr/>
          <p:nvPr/>
        </p:nvGrpSpPr>
        <p:grpSpPr>
          <a:xfrm>
            <a:off x="501232" y="851137"/>
            <a:ext cx="9784598" cy="5765587"/>
            <a:chOff x="501232" y="851137"/>
            <a:chExt cx="9784598" cy="5765587"/>
          </a:xfrm>
        </p:grpSpPr>
        <p:sp>
          <p:nvSpPr>
            <p:cNvPr id="246" name="Google Shape;246;p21"/>
            <p:cNvSpPr/>
            <p:nvPr/>
          </p:nvSpPr>
          <p:spPr>
            <a:xfrm>
              <a:off x="501232" y="6347003"/>
              <a:ext cx="9295765" cy="0"/>
            </a:xfrm>
            <a:custGeom>
              <a:rect b="b" l="l" r="r" t="t"/>
              <a:pathLst>
                <a:path extrusionOk="0" h="120000" w="9295765">
                  <a:moveTo>
                    <a:pt x="0" y="0"/>
                  </a:moveTo>
                  <a:lnTo>
                    <a:pt x="9295472" y="0"/>
                  </a:lnTo>
                </a:path>
              </a:pathLst>
            </a:custGeom>
            <a:noFill/>
            <a:ln cap="flat" cmpd="sng" w="9525">
              <a:solidFill>
                <a:srgbClr val="D0CEC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7" name="Google Shape;247;p21"/>
            <p:cNvPicPr preferRelativeResize="0"/>
            <p:nvPr/>
          </p:nvPicPr>
          <p:blipFill rotWithShape="1">
            <a:blip r:embed="rId3">
              <a:alphaModFix/>
            </a:blip>
            <a:srcRect b="0" l="0" r="0" t="0"/>
            <a:stretch/>
          </p:blipFill>
          <p:spPr>
            <a:xfrm>
              <a:off x="7483115" y="851137"/>
              <a:ext cx="2802715" cy="5765587"/>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2"/>
          <p:cNvSpPr txBox="1"/>
          <p:nvPr>
            <p:ph type="title"/>
          </p:nvPr>
        </p:nvSpPr>
        <p:spPr>
          <a:xfrm>
            <a:off x="614888" y="466266"/>
            <a:ext cx="5339715"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3-1. </a:t>
            </a:r>
            <a:r>
              <a:rPr b="1" lang="en-US" sz="2000">
                <a:solidFill>
                  <a:srgbClr val="4C4C4E"/>
                </a:solidFill>
                <a:latin typeface="Arial"/>
                <a:ea typeface="Arial"/>
                <a:cs typeface="Arial"/>
                <a:sym typeface="Arial"/>
              </a:rPr>
              <a:t>MoD / BDDE: necessary but too much?</a:t>
            </a:r>
            <a:endParaRPr sz="2000">
              <a:latin typeface="Arial"/>
              <a:ea typeface="Arial"/>
              <a:cs typeface="Arial"/>
              <a:sym typeface="Arial"/>
            </a:endParaRPr>
          </a:p>
        </p:txBody>
      </p:sp>
      <p:grpSp>
        <p:nvGrpSpPr>
          <p:cNvPr id="254" name="Google Shape;254;p22"/>
          <p:cNvGrpSpPr/>
          <p:nvPr/>
        </p:nvGrpSpPr>
        <p:grpSpPr>
          <a:xfrm>
            <a:off x="516152" y="1693556"/>
            <a:ext cx="3108960" cy="1956435"/>
            <a:chOff x="516152" y="1693556"/>
            <a:chExt cx="3108960" cy="1956435"/>
          </a:xfrm>
        </p:grpSpPr>
        <p:pic>
          <p:nvPicPr>
            <p:cNvPr id="255" name="Google Shape;255;p22"/>
            <p:cNvPicPr preferRelativeResize="0"/>
            <p:nvPr/>
          </p:nvPicPr>
          <p:blipFill rotWithShape="1">
            <a:blip r:embed="rId3">
              <a:alphaModFix/>
            </a:blip>
            <a:srcRect b="0" l="0" r="0" t="0"/>
            <a:stretch/>
          </p:blipFill>
          <p:spPr>
            <a:xfrm>
              <a:off x="589999" y="1862404"/>
              <a:ext cx="2977700" cy="928315"/>
            </a:xfrm>
            <a:prstGeom prst="rect">
              <a:avLst/>
            </a:prstGeom>
            <a:noFill/>
            <a:ln>
              <a:noFill/>
            </a:ln>
          </p:spPr>
        </p:pic>
        <p:pic>
          <p:nvPicPr>
            <p:cNvPr id="256" name="Google Shape;256;p22"/>
            <p:cNvPicPr preferRelativeResize="0"/>
            <p:nvPr/>
          </p:nvPicPr>
          <p:blipFill rotWithShape="1">
            <a:blip r:embed="rId4">
              <a:alphaModFix/>
            </a:blip>
            <a:srcRect b="0" l="0" r="0" t="0"/>
            <a:stretch/>
          </p:blipFill>
          <p:spPr>
            <a:xfrm>
              <a:off x="593853" y="2892215"/>
              <a:ext cx="2901434" cy="689415"/>
            </a:xfrm>
            <a:prstGeom prst="rect">
              <a:avLst/>
            </a:prstGeom>
            <a:noFill/>
            <a:ln>
              <a:noFill/>
            </a:ln>
          </p:spPr>
        </p:pic>
        <p:sp>
          <p:nvSpPr>
            <p:cNvPr id="257" name="Google Shape;257;p22"/>
            <p:cNvSpPr/>
            <p:nvPr/>
          </p:nvSpPr>
          <p:spPr>
            <a:xfrm>
              <a:off x="516152" y="1693556"/>
              <a:ext cx="3108960" cy="1956435"/>
            </a:xfrm>
            <a:custGeom>
              <a:rect b="b" l="l" r="r" t="t"/>
              <a:pathLst>
                <a:path extrusionOk="0" h="1956435" w="3108960">
                  <a:moveTo>
                    <a:pt x="0" y="0"/>
                  </a:moveTo>
                  <a:lnTo>
                    <a:pt x="3108718" y="0"/>
                  </a:lnTo>
                  <a:lnTo>
                    <a:pt x="3108718" y="1956102"/>
                  </a:lnTo>
                  <a:lnTo>
                    <a:pt x="0" y="1956102"/>
                  </a:lnTo>
                  <a:lnTo>
                    <a:pt x="0" y="0"/>
                  </a:lnTo>
                  <a:close/>
                </a:path>
              </a:pathLst>
            </a:custGeom>
            <a:noFill/>
            <a:ln cap="flat" cmpd="sng" w="9525">
              <a:solidFill>
                <a:srgbClr val="A5A5A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8" name="Google Shape;258;p22"/>
          <p:cNvGrpSpPr/>
          <p:nvPr/>
        </p:nvGrpSpPr>
        <p:grpSpPr>
          <a:xfrm>
            <a:off x="3794173" y="1693556"/>
            <a:ext cx="3105785" cy="1956435"/>
            <a:chOff x="3794173" y="1693556"/>
            <a:chExt cx="3105785" cy="1956435"/>
          </a:xfrm>
        </p:grpSpPr>
        <p:pic>
          <p:nvPicPr>
            <p:cNvPr id="259" name="Google Shape;259;p22"/>
            <p:cNvPicPr preferRelativeResize="0"/>
            <p:nvPr/>
          </p:nvPicPr>
          <p:blipFill rotWithShape="1">
            <a:blip r:embed="rId5">
              <a:alphaModFix/>
            </a:blip>
            <a:srcRect b="0" l="0" r="0" t="0"/>
            <a:stretch/>
          </p:blipFill>
          <p:spPr>
            <a:xfrm>
              <a:off x="3851743" y="1908031"/>
              <a:ext cx="3045632" cy="477495"/>
            </a:xfrm>
            <a:prstGeom prst="rect">
              <a:avLst/>
            </a:prstGeom>
            <a:noFill/>
            <a:ln>
              <a:noFill/>
            </a:ln>
          </p:spPr>
        </p:pic>
        <p:pic>
          <p:nvPicPr>
            <p:cNvPr id="260" name="Google Shape;260;p22"/>
            <p:cNvPicPr preferRelativeResize="0"/>
            <p:nvPr/>
          </p:nvPicPr>
          <p:blipFill rotWithShape="1">
            <a:blip r:embed="rId6">
              <a:alphaModFix/>
            </a:blip>
            <a:srcRect b="0" l="0" r="0" t="0"/>
            <a:stretch/>
          </p:blipFill>
          <p:spPr>
            <a:xfrm>
              <a:off x="3855114" y="2543514"/>
              <a:ext cx="2981583" cy="854270"/>
            </a:xfrm>
            <a:prstGeom prst="rect">
              <a:avLst/>
            </a:prstGeom>
            <a:noFill/>
            <a:ln>
              <a:noFill/>
            </a:ln>
          </p:spPr>
        </p:pic>
        <p:sp>
          <p:nvSpPr>
            <p:cNvPr id="261" name="Google Shape;261;p22"/>
            <p:cNvSpPr/>
            <p:nvPr/>
          </p:nvSpPr>
          <p:spPr>
            <a:xfrm>
              <a:off x="3794173" y="1693556"/>
              <a:ext cx="3105785" cy="1956435"/>
            </a:xfrm>
            <a:custGeom>
              <a:rect b="b" l="l" r="r" t="t"/>
              <a:pathLst>
                <a:path extrusionOk="0" h="1956435" w="3105784">
                  <a:moveTo>
                    <a:pt x="0" y="0"/>
                  </a:moveTo>
                  <a:lnTo>
                    <a:pt x="3105348" y="0"/>
                  </a:lnTo>
                  <a:lnTo>
                    <a:pt x="3105348" y="1956102"/>
                  </a:lnTo>
                  <a:lnTo>
                    <a:pt x="0" y="1956102"/>
                  </a:lnTo>
                  <a:lnTo>
                    <a:pt x="0" y="0"/>
                  </a:lnTo>
                  <a:close/>
                </a:path>
              </a:pathLst>
            </a:custGeom>
            <a:noFill/>
            <a:ln cap="flat" cmpd="sng" w="9525">
              <a:solidFill>
                <a:srgbClr val="A5A5A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2" name="Google Shape;262;p22"/>
          <p:cNvGrpSpPr/>
          <p:nvPr/>
        </p:nvGrpSpPr>
        <p:grpSpPr>
          <a:xfrm>
            <a:off x="7068824" y="1700208"/>
            <a:ext cx="3108960" cy="1949450"/>
            <a:chOff x="7068824" y="1700208"/>
            <a:chExt cx="3108960" cy="1949450"/>
          </a:xfrm>
        </p:grpSpPr>
        <p:pic>
          <p:nvPicPr>
            <p:cNvPr id="263" name="Google Shape;263;p22"/>
            <p:cNvPicPr preferRelativeResize="0"/>
            <p:nvPr/>
          </p:nvPicPr>
          <p:blipFill rotWithShape="1">
            <a:blip r:embed="rId7">
              <a:alphaModFix/>
            </a:blip>
            <a:srcRect b="0" l="0" r="0" t="0"/>
            <a:stretch/>
          </p:blipFill>
          <p:spPr>
            <a:xfrm>
              <a:off x="7134452" y="1863788"/>
              <a:ext cx="2765844" cy="1037236"/>
            </a:xfrm>
            <a:prstGeom prst="rect">
              <a:avLst/>
            </a:prstGeom>
            <a:noFill/>
            <a:ln>
              <a:noFill/>
            </a:ln>
          </p:spPr>
        </p:pic>
        <p:pic>
          <p:nvPicPr>
            <p:cNvPr id="264" name="Google Shape;264;p22"/>
            <p:cNvPicPr preferRelativeResize="0"/>
            <p:nvPr/>
          </p:nvPicPr>
          <p:blipFill rotWithShape="1">
            <a:blip r:embed="rId8">
              <a:alphaModFix/>
            </a:blip>
            <a:srcRect b="0" l="0" r="0" t="0"/>
            <a:stretch/>
          </p:blipFill>
          <p:spPr>
            <a:xfrm>
              <a:off x="7144174" y="3004083"/>
              <a:ext cx="2890564" cy="433040"/>
            </a:xfrm>
            <a:prstGeom prst="rect">
              <a:avLst/>
            </a:prstGeom>
            <a:noFill/>
            <a:ln>
              <a:noFill/>
            </a:ln>
          </p:spPr>
        </p:pic>
        <p:sp>
          <p:nvSpPr>
            <p:cNvPr id="265" name="Google Shape;265;p22"/>
            <p:cNvSpPr/>
            <p:nvPr/>
          </p:nvSpPr>
          <p:spPr>
            <a:xfrm>
              <a:off x="7068824" y="1700208"/>
              <a:ext cx="3108960" cy="1949450"/>
            </a:xfrm>
            <a:custGeom>
              <a:rect b="b" l="l" r="r" t="t"/>
              <a:pathLst>
                <a:path extrusionOk="0" h="1949450" w="3108959">
                  <a:moveTo>
                    <a:pt x="0" y="0"/>
                  </a:moveTo>
                  <a:lnTo>
                    <a:pt x="3108718" y="0"/>
                  </a:lnTo>
                  <a:lnTo>
                    <a:pt x="3108718" y="1949451"/>
                  </a:lnTo>
                  <a:lnTo>
                    <a:pt x="0" y="1949451"/>
                  </a:lnTo>
                  <a:lnTo>
                    <a:pt x="0" y="0"/>
                  </a:lnTo>
                  <a:close/>
                </a:path>
              </a:pathLst>
            </a:custGeom>
            <a:noFill/>
            <a:ln cap="flat" cmpd="sng" w="9525">
              <a:solidFill>
                <a:srgbClr val="A5A5A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6" name="Google Shape;266;p22"/>
          <p:cNvSpPr txBox="1"/>
          <p:nvPr/>
        </p:nvSpPr>
        <p:spPr>
          <a:xfrm>
            <a:off x="503452" y="3740493"/>
            <a:ext cx="3046095" cy="1671320"/>
          </a:xfrm>
          <a:prstGeom prst="rect">
            <a:avLst/>
          </a:prstGeom>
          <a:noFill/>
          <a:ln>
            <a:noFill/>
          </a:ln>
        </p:spPr>
        <p:txBody>
          <a:bodyPr anchorCtr="0" anchor="t" bIns="0" lIns="0" spcFirstLastPara="1" rIns="0" wrap="square" tIns="12700">
            <a:spAutoFit/>
          </a:bodyPr>
          <a:lstStyle/>
          <a:p>
            <a:pPr indent="634" lvl="0" marL="175895" marR="80010" rtl="0" algn="ctr">
              <a:lnSpc>
                <a:spcPct val="128600"/>
              </a:lnSpc>
              <a:spcBef>
                <a:spcPts val="0"/>
              </a:spcBef>
              <a:spcAft>
                <a:spcPts val="0"/>
              </a:spcAft>
              <a:buNone/>
            </a:pPr>
            <a:r>
              <a:rPr lang="en-US" sz="1400">
                <a:solidFill>
                  <a:schemeClr val="dk1"/>
                </a:solidFill>
                <a:latin typeface="Tahoma"/>
                <a:ea typeface="Tahoma"/>
                <a:cs typeface="Tahoma"/>
                <a:sym typeface="Tahoma"/>
              </a:rPr>
              <a:t>Many of these linker molecules,  which may be released during  degradation of crosslinked HA, </a:t>
            </a:r>
            <a:r>
              <a:rPr lang="en-US" sz="1400">
                <a:solidFill>
                  <a:srgbClr val="FF0000"/>
                </a:solidFill>
                <a:latin typeface="Helvetica Neue"/>
                <a:ea typeface="Helvetica Neue"/>
                <a:cs typeface="Helvetica Neue"/>
                <a:sym typeface="Helvetica Neue"/>
              </a:rPr>
              <a:t>are  toxic with irritative or corrosive  eﬀects when the surrounding</a:t>
            </a:r>
            <a:endParaRPr sz="1400">
              <a:solidFill>
                <a:schemeClr val="dk1"/>
              </a:solidFill>
              <a:latin typeface="Helvetica Neue"/>
              <a:ea typeface="Helvetica Neue"/>
              <a:cs typeface="Helvetica Neue"/>
              <a:sym typeface="Helvetica Neue"/>
            </a:endParaRPr>
          </a:p>
          <a:p>
            <a:pPr indent="0" lvl="0" marL="12700" marR="0" rtl="0" algn="l">
              <a:lnSpc>
                <a:spcPct val="100000"/>
              </a:lnSpc>
              <a:spcBef>
                <a:spcPts val="480"/>
              </a:spcBef>
              <a:spcAft>
                <a:spcPts val="0"/>
              </a:spcAft>
              <a:buNone/>
            </a:pPr>
            <a:r>
              <a:rPr lang="en-US" sz="1400" u="sng">
                <a:solidFill>
                  <a:srgbClr val="FF0000"/>
                </a:solidFill>
                <a:latin typeface="Times New Roman"/>
                <a:ea typeface="Times New Roman"/>
                <a:cs typeface="Times New Roman"/>
                <a:sym typeface="Times New Roman"/>
              </a:rPr>
              <a:t>  </a:t>
            </a:r>
            <a:r>
              <a:rPr lang="en-US" sz="1400" u="sng">
                <a:solidFill>
                  <a:srgbClr val="FF0000"/>
                </a:solidFill>
                <a:latin typeface="Helvetica Neue"/>
                <a:ea typeface="Helvetica Neue"/>
                <a:cs typeface="Helvetica Neue"/>
                <a:sym typeface="Helvetica Neue"/>
              </a:rPr>
              <a:t>viable tissues are exposed to them.</a:t>
            </a:r>
            <a:endParaRPr sz="1400">
              <a:solidFill>
                <a:schemeClr val="dk1"/>
              </a:solidFill>
              <a:latin typeface="Helvetica Neue"/>
              <a:ea typeface="Helvetica Neue"/>
              <a:cs typeface="Helvetica Neue"/>
              <a:sym typeface="Helvetica Neue"/>
            </a:endParaRPr>
          </a:p>
        </p:txBody>
      </p:sp>
      <p:sp>
        <p:nvSpPr>
          <p:cNvPr id="267" name="Google Shape;267;p22"/>
          <p:cNvSpPr txBox="1"/>
          <p:nvPr/>
        </p:nvSpPr>
        <p:spPr>
          <a:xfrm>
            <a:off x="3830797" y="4739103"/>
            <a:ext cx="3176270" cy="660052"/>
          </a:xfrm>
          <a:prstGeom prst="rect">
            <a:avLst/>
          </a:prstGeom>
          <a:noFill/>
          <a:ln>
            <a:noFill/>
          </a:ln>
        </p:spPr>
        <p:txBody>
          <a:bodyPr anchorCtr="0" anchor="t" bIns="0" lIns="0" spcFirstLastPara="1" rIns="0" wrap="square" tIns="12700">
            <a:spAutoFit/>
          </a:bodyPr>
          <a:lstStyle/>
          <a:p>
            <a:pPr indent="0" lvl="0" marL="305435" marR="461009" rtl="0" algn="ctr">
              <a:lnSpc>
                <a:spcPct val="128600"/>
              </a:lnSpc>
              <a:spcBef>
                <a:spcPts val="0"/>
              </a:spcBef>
              <a:spcAft>
                <a:spcPts val="0"/>
              </a:spcAft>
              <a:buNone/>
            </a:pPr>
            <a:r>
              <a:t/>
            </a:r>
            <a:endParaRPr sz="1400">
              <a:solidFill>
                <a:srgbClr val="FF0000"/>
              </a:solidFill>
              <a:latin typeface="Helvetica Neue"/>
              <a:ea typeface="Helvetica Neue"/>
              <a:cs typeface="Helvetica Neue"/>
              <a:sym typeface="Helvetica Neue"/>
            </a:endParaRPr>
          </a:p>
          <a:p>
            <a:pPr indent="0" lvl="0" marL="12700" marR="0" rtl="0" algn="l">
              <a:lnSpc>
                <a:spcPct val="100000"/>
              </a:lnSpc>
              <a:spcBef>
                <a:spcPts val="1170"/>
              </a:spcBef>
              <a:spcAft>
                <a:spcPts val="0"/>
              </a:spcAft>
              <a:buNone/>
            </a:pPr>
            <a:r>
              <a:t/>
            </a:r>
            <a:endParaRPr sz="1400">
              <a:solidFill>
                <a:schemeClr val="dk1"/>
              </a:solidFill>
              <a:latin typeface="Times New Roman"/>
              <a:ea typeface="Times New Roman"/>
              <a:cs typeface="Times New Roman"/>
              <a:sym typeface="Times New Roman"/>
            </a:endParaRPr>
          </a:p>
        </p:txBody>
      </p:sp>
      <p:sp>
        <p:nvSpPr>
          <p:cNvPr id="268" name="Google Shape;268;p22"/>
          <p:cNvSpPr txBox="1"/>
          <p:nvPr/>
        </p:nvSpPr>
        <p:spPr>
          <a:xfrm>
            <a:off x="7221840" y="3927244"/>
            <a:ext cx="2804795" cy="1397000"/>
          </a:xfrm>
          <a:prstGeom prst="rect">
            <a:avLst/>
          </a:prstGeom>
          <a:noFill/>
          <a:ln>
            <a:noFill/>
          </a:ln>
        </p:spPr>
        <p:txBody>
          <a:bodyPr anchorCtr="0" anchor="t" bIns="0" lIns="0" spcFirstLastPara="1" rIns="0" wrap="square" tIns="12700">
            <a:spAutoFit/>
          </a:bodyPr>
          <a:lstStyle/>
          <a:p>
            <a:pPr indent="-635" lvl="0" marL="12700" marR="5080" rtl="0" algn="ctr">
              <a:lnSpc>
                <a:spcPct val="128600"/>
              </a:lnSpc>
              <a:spcBef>
                <a:spcPts val="0"/>
              </a:spcBef>
              <a:spcAft>
                <a:spcPts val="0"/>
              </a:spcAft>
              <a:buNone/>
            </a:pPr>
            <a:r>
              <a:rPr lang="en-US" sz="1400">
                <a:solidFill>
                  <a:schemeClr val="dk1"/>
                </a:solidFill>
                <a:latin typeface="Tahoma"/>
                <a:ea typeface="Tahoma"/>
                <a:cs typeface="Tahoma"/>
                <a:sym typeface="Tahoma"/>
              </a:rPr>
              <a:t>These chemical bridges introduce  additional chemicals to the natural  HA that can potentially cause  problems such </a:t>
            </a:r>
            <a:r>
              <a:rPr lang="en-US" sz="1400">
                <a:solidFill>
                  <a:srgbClr val="FF0000"/>
                </a:solidFill>
                <a:latin typeface="Helvetica Neue"/>
                <a:ea typeface="Helvetica Neue"/>
                <a:cs typeface="Helvetica Neue"/>
                <a:sym typeface="Helvetica Neue"/>
              </a:rPr>
              <a:t>as immunologic  reactions and granulomas</a:t>
            </a:r>
            <a:r>
              <a:rPr lang="en-US" sz="1400">
                <a:solidFill>
                  <a:schemeClr val="dk1"/>
                </a:solidFill>
                <a:latin typeface="Tahoma"/>
                <a:ea typeface="Tahoma"/>
                <a:cs typeface="Tahoma"/>
                <a:sym typeface="Tahoma"/>
              </a:rPr>
              <a:t>.</a:t>
            </a:r>
            <a:endParaRPr sz="1400">
              <a:solidFill>
                <a:schemeClr val="dk1"/>
              </a:solidFill>
              <a:latin typeface="Tahoma"/>
              <a:ea typeface="Tahoma"/>
              <a:cs typeface="Tahoma"/>
              <a:sym typeface="Tahoma"/>
            </a:endParaRPr>
          </a:p>
        </p:txBody>
      </p:sp>
      <p:sp>
        <p:nvSpPr>
          <p:cNvPr id="269" name="Google Shape;269;p22"/>
          <p:cNvSpPr/>
          <p:nvPr/>
        </p:nvSpPr>
        <p:spPr>
          <a:xfrm>
            <a:off x="7144174" y="5424303"/>
            <a:ext cx="3108960" cy="0"/>
          </a:xfrm>
          <a:custGeom>
            <a:rect b="b" l="l" r="r" t="t"/>
            <a:pathLst>
              <a:path extrusionOk="0" h="120000" w="3108959">
                <a:moveTo>
                  <a:pt x="0" y="0"/>
                </a:moveTo>
                <a:lnTo>
                  <a:pt x="3108718" y="0"/>
                </a:lnTo>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22"/>
          <p:cNvSpPr txBox="1"/>
          <p:nvPr/>
        </p:nvSpPr>
        <p:spPr>
          <a:xfrm>
            <a:off x="1848585" y="5681398"/>
            <a:ext cx="6944359" cy="1488440"/>
          </a:xfrm>
          <a:prstGeom prst="rect">
            <a:avLst/>
          </a:prstGeom>
          <a:noFill/>
          <a:ln>
            <a:noFill/>
          </a:ln>
        </p:spPr>
        <p:txBody>
          <a:bodyPr anchorCtr="0" anchor="t" bIns="0" lIns="0" spcFirstLastPara="1" rIns="0" wrap="square" tIns="12700">
            <a:spAutoFit/>
          </a:bodyPr>
          <a:lstStyle/>
          <a:p>
            <a:pPr indent="0" lvl="0" marL="12700" marR="5080" rtl="0" algn="ctr">
              <a:lnSpc>
                <a:spcPct val="150000"/>
              </a:lnSpc>
              <a:spcBef>
                <a:spcPts val="0"/>
              </a:spcBef>
              <a:spcAft>
                <a:spcPts val="0"/>
              </a:spcAft>
              <a:buNone/>
            </a:pPr>
            <a:r>
              <a:rPr lang="en-US" sz="1600">
                <a:solidFill>
                  <a:schemeClr val="dk1"/>
                </a:solidFill>
                <a:latin typeface="Tahoma"/>
                <a:ea typeface="Tahoma"/>
                <a:cs typeface="Tahoma"/>
                <a:sym typeface="Tahoma"/>
              </a:rPr>
              <a:t>BDDE is a must for crosslinking and it is the safest crosslinker, however,  excessive BDDE and/or too much modiﬁcation of HA can cause side eﬀects.</a:t>
            </a:r>
            <a:endParaRPr sz="1600">
              <a:solidFill>
                <a:schemeClr val="dk1"/>
              </a:solidFill>
              <a:latin typeface="Tahoma"/>
              <a:ea typeface="Tahoma"/>
              <a:cs typeface="Tahoma"/>
              <a:sym typeface="Tahoma"/>
            </a:endParaRPr>
          </a:p>
          <a:p>
            <a:pPr indent="0" lvl="0" marL="346710" marR="339090" rtl="0" algn="ctr">
              <a:lnSpc>
                <a:spcPct val="150000"/>
              </a:lnSpc>
              <a:spcBef>
                <a:spcPts val="0"/>
              </a:spcBef>
              <a:spcAft>
                <a:spcPts val="0"/>
              </a:spcAft>
              <a:buNone/>
            </a:pPr>
            <a:r>
              <a:rPr lang="en-US" sz="1600">
                <a:solidFill>
                  <a:schemeClr val="dk1"/>
                </a:solidFill>
                <a:latin typeface="Arial"/>
                <a:ea typeface="Arial"/>
                <a:cs typeface="Arial"/>
                <a:sym typeface="Arial"/>
              </a:rPr>
              <a:t>→ </a:t>
            </a:r>
            <a:r>
              <a:rPr lang="en-US" sz="1600">
                <a:solidFill>
                  <a:schemeClr val="dk1"/>
                </a:solidFill>
                <a:latin typeface="Helvetica Neue"/>
                <a:ea typeface="Helvetica Neue"/>
                <a:cs typeface="Helvetica Neue"/>
                <a:sym typeface="Helvetica Neue"/>
              </a:rPr>
              <a:t>It is best to minimize modiﬁcation of hyaluronic acid molecules  by reducing the amount of BDDE input.</a:t>
            </a:r>
            <a:endParaRPr sz="1600">
              <a:solidFill>
                <a:schemeClr val="dk1"/>
              </a:solidFill>
              <a:latin typeface="Helvetica Neue"/>
              <a:ea typeface="Helvetica Neue"/>
              <a:cs typeface="Helvetica Neue"/>
              <a:sym typeface="Helvetica Neue"/>
            </a:endParaRPr>
          </a:p>
        </p:txBody>
      </p:sp>
      <p:sp>
        <p:nvSpPr>
          <p:cNvPr id="271" name="Google Shape;271;p22"/>
          <p:cNvSpPr txBox="1"/>
          <p:nvPr/>
        </p:nvSpPr>
        <p:spPr>
          <a:xfrm>
            <a:off x="3830797" y="3935949"/>
            <a:ext cx="3176270" cy="1484630"/>
          </a:xfrm>
          <a:prstGeom prst="rect">
            <a:avLst/>
          </a:prstGeom>
          <a:noFill/>
          <a:ln>
            <a:noFill/>
          </a:ln>
        </p:spPr>
        <p:txBody>
          <a:bodyPr anchorCtr="0" anchor="t" bIns="0" lIns="0" spcFirstLastPara="1" rIns="0" wrap="square" tIns="12700">
            <a:spAutoFit/>
          </a:bodyPr>
          <a:lstStyle/>
          <a:p>
            <a:pPr indent="0" lvl="0" marL="305435" marR="461009" rtl="0" algn="ctr">
              <a:lnSpc>
                <a:spcPct val="128600"/>
              </a:lnSpc>
              <a:spcBef>
                <a:spcPts val="0"/>
              </a:spcBef>
              <a:spcAft>
                <a:spcPts val="0"/>
              </a:spcAft>
              <a:buNone/>
            </a:pPr>
            <a:r>
              <a:rPr lang="en-US" sz="1400">
                <a:solidFill>
                  <a:srgbClr val="FF0000"/>
                </a:solidFill>
                <a:latin typeface="Helvetica Neue"/>
                <a:ea typeface="Helvetica Neue"/>
                <a:cs typeface="Helvetica Neue"/>
                <a:sym typeface="Helvetica Neue"/>
              </a:rPr>
              <a:t>Too high a degree of  modiﬁcation </a:t>
            </a:r>
            <a:r>
              <a:rPr lang="en-US" sz="1400">
                <a:solidFill>
                  <a:schemeClr val="dk1"/>
                </a:solidFill>
                <a:latin typeface="Tahoma"/>
                <a:ea typeface="Tahoma"/>
                <a:cs typeface="Tahoma"/>
                <a:sym typeface="Tahoma"/>
              </a:rPr>
              <a:t>and crosslinking  could potentially aﬀect the</a:t>
            </a:r>
            <a:endParaRPr sz="1400">
              <a:solidFill>
                <a:schemeClr val="dk1"/>
              </a:solidFill>
              <a:latin typeface="Tahoma"/>
              <a:ea typeface="Tahoma"/>
              <a:cs typeface="Tahoma"/>
              <a:sym typeface="Tahoma"/>
            </a:endParaRPr>
          </a:p>
          <a:p>
            <a:pPr indent="0" lvl="0" marL="0" marR="155575" rtl="0" algn="ctr">
              <a:lnSpc>
                <a:spcPct val="100000"/>
              </a:lnSpc>
              <a:spcBef>
                <a:spcPts val="480"/>
              </a:spcBef>
              <a:spcAft>
                <a:spcPts val="0"/>
              </a:spcAft>
              <a:buNone/>
            </a:pPr>
            <a:r>
              <a:rPr lang="en-US" sz="1400">
                <a:solidFill>
                  <a:srgbClr val="FF0000"/>
                </a:solidFill>
                <a:latin typeface="Helvetica Neue"/>
                <a:ea typeface="Helvetica Neue"/>
                <a:cs typeface="Helvetica Neue"/>
                <a:sym typeface="Helvetica Neue"/>
              </a:rPr>
              <a:t>biocompatibility of the HA </a:t>
            </a:r>
            <a:r>
              <a:rPr lang="en-US" sz="1400">
                <a:solidFill>
                  <a:schemeClr val="dk1"/>
                </a:solidFill>
                <a:latin typeface="Tahoma"/>
                <a:ea typeface="Tahoma"/>
                <a:cs typeface="Tahoma"/>
                <a:sym typeface="Tahoma"/>
              </a:rPr>
              <a:t>hydrogel</a:t>
            </a:r>
            <a:endParaRPr sz="1400">
              <a:solidFill>
                <a:schemeClr val="dk1"/>
              </a:solidFill>
              <a:latin typeface="Tahoma"/>
              <a:ea typeface="Tahoma"/>
              <a:cs typeface="Tahoma"/>
              <a:sym typeface="Tahoma"/>
            </a:endParaRPr>
          </a:p>
          <a:p>
            <a:pPr indent="0" lvl="0" marL="12700" marR="0" rtl="0" algn="l">
              <a:lnSpc>
                <a:spcPct val="100000"/>
              </a:lnSpc>
              <a:spcBef>
                <a:spcPts val="1170"/>
              </a:spcBef>
              <a:spcAft>
                <a:spcPts val="0"/>
              </a:spcAft>
              <a:buNone/>
            </a:pPr>
            <a:r>
              <a:rPr lang="en-US" sz="1400" u="sng">
                <a:solidFill>
                  <a:srgbClr val="FF0000"/>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3"/>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277" name="Google Shape;277;p23"/>
          <p:cNvSpPr txBox="1"/>
          <p:nvPr>
            <p:ph type="title"/>
          </p:nvPr>
        </p:nvSpPr>
        <p:spPr>
          <a:xfrm>
            <a:off x="614888" y="466266"/>
            <a:ext cx="2460625"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4. </a:t>
            </a:r>
            <a:r>
              <a:rPr b="1" lang="en-US" sz="2000">
                <a:solidFill>
                  <a:srgbClr val="4C4C4E"/>
                </a:solidFill>
                <a:latin typeface="Arial"/>
                <a:ea typeface="Arial"/>
                <a:cs typeface="Arial"/>
                <a:sym typeface="Arial"/>
              </a:rPr>
              <a:t>Downing Process</a:t>
            </a:r>
            <a:endParaRPr sz="2000">
              <a:latin typeface="Arial"/>
              <a:ea typeface="Arial"/>
              <a:cs typeface="Arial"/>
              <a:sym typeface="Arial"/>
            </a:endParaRPr>
          </a:p>
        </p:txBody>
      </p:sp>
      <p:sp>
        <p:nvSpPr>
          <p:cNvPr id="278" name="Google Shape;278;p23"/>
          <p:cNvSpPr/>
          <p:nvPr/>
        </p:nvSpPr>
        <p:spPr>
          <a:xfrm>
            <a:off x="738379" y="2100922"/>
            <a:ext cx="4021454" cy="0"/>
          </a:xfrm>
          <a:custGeom>
            <a:rect b="b" l="l" r="r" t="t"/>
            <a:pathLst>
              <a:path extrusionOk="0" h="120000" w="4021454">
                <a:moveTo>
                  <a:pt x="0" y="0"/>
                </a:moveTo>
                <a:lnTo>
                  <a:pt x="4020906" y="0"/>
                </a:lnTo>
              </a:path>
            </a:pathLst>
          </a:custGeom>
          <a:noFill/>
          <a:ln cap="flat" cmpd="sng" w="9525">
            <a:solidFill>
              <a:srgbClr val="7F7F7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3"/>
          <p:cNvSpPr txBox="1"/>
          <p:nvPr/>
        </p:nvSpPr>
        <p:spPr>
          <a:xfrm>
            <a:off x="725679" y="2242110"/>
            <a:ext cx="4046854" cy="2373630"/>
          </a:xfrm>
          <a:prstGeom prst="rect">
            <a:avLst/>
          </a:prstGeom>
          <a:noFill/>
          <a:ln>
            <a:noFill/>
          </a:ln>
        </p:spPr>
        <p:txBody>
          <a:bodyPr anchorCtr="0" anchor="t" bIns="0" lIns="0" spcFirstLastPara="1" rIns="0" wrap="square" tIns="12700">
            <a:spAutoFit/>
          </a:bodyPr>
          <a:lstStyle/>
          <a:p>
            <a:pPr indent="0" lvl="0" marL="98425" marR="636270" rtl="0" algn="l">
              <a:lnSpc>
                <a:spcPct val="130000"/>
              </a:lnSpc>
              <a:spcBef>
                <a:spcPts val="0"/>
              </a:spcBef>
              <a:spcAft>
                <a:spcPts val="0"/>
              </a:spcAft>
              <a:buNone/>
            </a:pPr>
            <a:r>
              <a:rPr b="1" lang="en-US" sz="2000">
                <a:solidFill>
                  <a:srgbClr val="0C0C0C"/>
                </a:solidFill>
                <a:latin typeface="Arial"/>
                <a:ea typeface="Arial"/>
                <a:cs typeface="Arial"/>
                <a:sym typeface="Arial"/>
              </a:rPr>
              <a:t>Process to make uniform  and ﬁne particles (310μm)</a:t>
            </a:r>
            <a:endParaRPr sz="2000">
              <a:solidFill>
                <a:schemeClr val="dk1"/>
              </a:solidFill>
              <a:latin typeface="Arial"/>
              <a:ea typeface="Arial"/>
              <a:cs typeface="Arial"/>
              <a:sym typeface="Arial"/>
            </a:endParaRPr>
          </a:p>
          <a:p>
            <a:pPr indent="0" lvl="0" marL="0" marR="0" rtl="0" algn="l">
              <a:lnSpc>
                <a:spcPct val="100000"/>
              </a:lnSpc>
              <a:spcBef>
                <a:spcPts val="10"/>
              </a:spcBef>
              <a:spcAft>
                <a:spcPts val="0"/>
              </a:spcAft>
              <a:buNone/>
            </a:pPr>
            <a:r>
              <a:t/>
            </a:r>
            <a:endParaRPr sz="2500">
              <a:solidFill>
                <a:schemeClr val="dk1"/>
              </a:solidFill>
              <a:latin typeface="Arial"/>
              <a:ea typeface="Arial"/>
              <a:cs typeface="Arial"/>
              <a:sym typeface="Arial"/>
            </a:endParaRPr>
          </a:p>
          <a:p>
            <a:pPr indent="0" lvl="0" marL="98425" marR="317500" rtl="0" algn="l">
              <a:lnSpc>
                <a:spcPct val="144400"/>
              </a:lnSpc>
              <a:spcBef>
                <a:spcPts val="5"/>
              </a:spcBef>
              <a:spcAft>
                <a:spcPts val="0"/>
              </a:spcAft>
              <a:buNone/>
            </a:pPr>
            <a:r>
              <a:rPr lang="en-US" sz="1800">
                <a:solidFill>
                  <a:srgbClr val="0C0C0C"/>
                </a:solidFill>
                <a:latin typeface="Tahoma"/>
                <a:ea typeface="Tahoma"/>
                <a:cs typeface="Tahoma"/>
                <a:sym typeface="Tahoma"/>
              </a:rPr>
              <a:t>This uniform and ﬁne particles give  excellent molding, even extrusion</a:t>
            </a:r>
            <a:endParaRPr sz="1800">
              <a:solidFill>
                <a:schemeClr val="dk1"/>
              </a:solidFill>
              <a:latin typeface="Tahoma"/>
              <a:ea typeface="Tahoma"/>
              <a:cs typeface="Tahoma"/>
              <a:sym typeface="Tahoma"/>
            </a:endParaRPr>
          </a:p>
          <a:p>
            <a:pPr indent="0" lvl="0" marL="12700" marR="0" rtl="0" algn="l">
              <a:lnSpc>
                <a:spcPct val="100000"/>
              </a:lnSpc>
              <a:spcBef>
                <a:spcPts val="960"/>
              </a:spcBef>
              <a:spcAft>
                <a:spcPts val="0"/>
              </a:spcAft>
              <a:buNone/>
            </a:pPr>
            <a:r>
              <a:rPr lang="en-US" sz="1800" u="sng">
                <a:solidFill>
                  <a:srgbClr val="0C0C0C"/>
                </a:solidFill>
                <a:latin typeface="Times New Roman"/>
                <a:ea typeface="Times New Roman"/>
                <a:cs typeface="Times New Roman"/>
                <a:sym typeface="Times New Roman"/>
              </a:rPr>
              <a:t>  </a:t>
            </a:r>
            <a:r>
              <a:rPr lang="en-US" sz="1800" u="sng">
                <a:solidFill>
                  <a:srgbClr val="0C0C0C"/>
                </a:solidFill>
                <a:latin typeface="Tahoma"/>
                <a:ea typeface="Tahoma"/>
                <a:cs typeface="Tahoma"/>
                <a:sym typeface="Tahoma"/>
              </a:rPr>
              <a:t>force and natural result.	</a:t>
            </a:r>
            <a:endParaRPr sz="1800">
              <a:solidFill>
                <a:schemeClr val="dk1"/>
              </a:solidFill>
              <a:latin typeface="Tahoma"/>
              <a:ea typeface="Tahoma"/>
              <a:cs typeface="Tahoma"/>
              <a:sym typeface="Tahoma"/>
            </a:endParaRPr>
          </a:p>
        </p:txBody>
      </p:sp>
      <p:sp>
        <p:nvSpPr>
          <p:cNvPr id="280" name="Google Shape;280;p23"/>
          <p:cNvSpPr txBox="1"/>
          <p:nvPr/>
        </p:nvSpPr>
        <p:spPr>
          <a:xfrm>
            <a:off x="5264069" y="6234665"/>
            <a:ext cx="4752340" cy="330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Reference : College of Medicine Chung Ang University, “Comparative analysis of  rheological features of ﬁllers” 2017.</a:t>
            </a:r>
            <a:endParaRPr sz="1000">
              <a:solidFill>
                <a:schemeClr val="dk1"/>
              </a:solidFill>
              <a:latin typeface="Helvetica Neue"/>
              <a:ea typeface="Helvetica Neue"/>
              <a:cs typeface="Helvetica Neue"/>
              <a:sym typeface="Helvetica Neue"/>
            </a:endParaRPr>
          </a:p>
        </p:txBody>
      </p:sp>
      <p:pic>
        <p:nvPicPr>
          <p:cNvPr id="281" name="Google Shape;281;p23"/>
          <p:cNvPicPr preferRelativeResize="0"/>
          <p:nvPr/>
        </p:nvPicPr>
        <p:blipFill rotWithShape="1">
          <a:blip r:embed="rId3">
            <a:alphaModFix/>
          </a:blip>
          <a:srcRect b="0" l="0" r="0" t="0"/>
          <a:stretch/>
        </p:blipFill>
        <p:spPr>
          <a:xfrm>
            <a:off x="4595020" y="795734"/>
            <a:ext cx="5968205" cy="59682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4"/>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288" name="Google Shape;288;p24"/>
          <p:cNvSpPr txBox="1"/>
          <p:nvPr>
            <p:ph type="title"/>
          </p:nvPr>
        </p:nvSpPr>
        <p:spPr>
          <a:xfrm>
            <a:off x="614888" y="466266"/>
            <a:ext cx="4954062" cy="320601"/>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4-1. </a:t>
            </a:r>
            <a:r>
              <a:rPr b="1" lang="en-US" sz="2000">
                <a:solidFill>
                  <a:srgbClr val="4C4C4E"/>
                </a:solidFill>
                <a:latin typeface="Arial"/>
                <a:ea typeface="Arial"/>
                <a:cs typeface="Arial"/>
                <a:sym typeface="Arial"/>
              </a:rPr>
              <a:t>Uniforme en kleine deeltjes </a:t>
            </a:r>
            <a:endParaRPr sz="2000">
              <a:latin typeface="Arial"/>
              <a:ea typeface="Arial"/>
              <a:cs typeface="Arial"/>
              <a:sym typeface="Arial"/>
            </a:endParaRPr>
          </a:p>
        </p:txBody>
      </p:sp>
      <p:pic>
        <p:nvPicPr>
          <p:cNvPr id="289" name="Google Shape;289;p24"/>
          <p:cNvPicPr preferRelativeResize="0"/>
          <p:nvPr/>
        </p:nvPicPr>
        <p:blipFill rotWithShape="1">
          <a:blip r:embed="rId3">
            <a:alphaModFix/>
          </a:blip>
          <a:srcRect b="0" l="0" r="0" t="0"/>
          <a:stretch/>
        </p:blipFill>
        <p:spPr>
          <a:xfrm>
            <a:off x="1954953" y="2759288"/>
            <a:ext cx="5548120" cy="1252743"/>
          </a:xfrm>
          <a:prstGeom prst="rect">
            <a:avLst/>
          </a:prstGeom>
          <a:noFill/>
          <a:ln>
            <a:noFill/>
          </a:ln>
        </p:spPr>
      </p:pic>
      <p:grpSp>
        <p:nvGrpSpPr>
          <p:cNvPr id="290" name="Google Shape;290;p24"/>
          <p:cNvGrpSpPr/>
          <p:nvPr/>
        </p:nvGrpSpPr>
        <p:grpSpPr>
          <a:xfrm>
            <a:off x="1849072" y="4084994"/>
            <a:ext cx="6965758" cy="2232614"/>
            <a:chOff x="1849072" y="4084994"/>
            <a:chExt cx="6965758" cy="2232614"/>
          </a:xfrm>
        </p:grpSpPr>
        <p:pic>
          <p:nvPicPr>
            <p:cNvPr id="291" name="Google Shape;291;p24"/>
            <p:cNvPicPr preferRelativeResize="0"/>
            <p:nvPr/>
          </p:nvPicPr>
          <p:blipFill rotWithShape="1">
            <a:blip r:embed="rId4">
              <a:alphaModFix/>
            </a:blip>
            <a:srcRect b="0" l="0" r="0" t="0"/>
            <a:stretch/>
          </p:blipFill>
          <p:spPr>
            <a:xfrm>
              <a:off x="1849072" y="4084994"/>
              <a:ext cx="6965758" cy="2232614"/>
            </a:xfrm>
            <a:prstGeom prst="rect">
              <a:avLst/>
            </a:prstGeom>
            <a:noFill/>
            <a:ln>
              <a:noFill/>
            </a:ln>
          </p:spPr>
        </p:pic>
        <p:sp>
          <p:nvSpPr>
            <p:cNvPr id="292" name="Google Shape;292;p24"/>
            <p:cNvSpPr/>
            <p:nvPr/>
          </p:nvSpPr>
          <p:spPr>
            <a:xfrm>
              <a:off x="1904187" y="4839487"/>
              <a:ext cx="757555" cy="304800"/>
            </a:xfrm>
            <a:custGeom>
              <a:rect b="b" l="l" r="r" t="t"/>
              <a:pathLst>
                <a:path extrusionOk="0" h="304800" w="757555">
                  <a:moveTo>
                    <a:pt x="757301" y="0"/>
                  </a:moveTo>
                  <a:lnTo>
                    <a:pt x="0" y="0"/>
                  </a:lnTo>
                  <a:lnTo>
                    <a:pt x="0" y="152400"/>
                  </a:lnTo>
                  <a:lnTo>
                    <a:pt x="25819" y="152400"/>
                  </a:lnTo>
                  <a:lnTo>
                    <a:pt x="25819" y="304800"/>
                  </a:lnTo>
                  <a:lnTo>
                    <a:pt x="731481" y="304800"/>
                  </a:lnTo>
                  <a:lnTo>
                    <a:pt x="731481" y="152400"/>
                  </a:lnTo>
                  <a:lnTo>
                    <a:pt x="757301" y="152400"/>
                  </a:lnTo>
                  <a:lnTo>
                    <a:pt x="757301" y="0"/>
                  </a:lnTo>
                  <a:close/>
                </a:path>
              </a:pathLst>
            </a:custGeom>
            <a:solidFill>
              <a:srgbClr val="FAFA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3" name="Google Shape;293;p24"/>
          <p:cNvSpPr txBox="1"/>
          <p:nvPr/>
        </p:nvSpPr>
        <p:spPr>
          <a:xfrm>
            <a:off x="547777" y="6639928"/>
            <a:ext cx="9641205" cy="642620"/>
          </a:xfrm>
          <a:prstGeom prst="rect">
            <a:avLst/>
          </a:prstGeom>
          <a:noFill/>
          <a:ln>
            <a:noFill/>
          </a:ln>
        </p:spPr>
        <p:txBody>
          <a:bodyPr anchorCtr="0" anchor="t" bIns="0" lIns="0" spcFirstLastPara="1" rIns="0" wrap="square" tIns="66025">
            <a:spAutoFit/>
          </a:bodyPr>
          <a:lstStyle/>
          <a:p>
            <a:pPr indent="0" lvl="0" marL="12700" marR="0" rtl="0" algn="l">
              <a:lnSpc>
                <a:spcPct val="100000"/>
              </a:lnSpc>
              <a:spcBef>
                <a:spcPts val="0"/>
              </a:spcBef>
              <a:spcAft>
                <a:spcPts val="0"/>
              </a:spcAft>
              <a:buNone/>
            </a:pPr>
            <a:r>
              <a:rPr lang="en-US" sz="1000">
                <a:solidFill>
                  <a:srgbClr val="757070"/>
                </a:solidFill>
                <a:latin typeface="Tahoma"/>
                <a:ea typeface="Tahoma"/>
                <a:cs typeface="Tahoma"/>
                <a:sym typeface="Tahoma"/>
              </a:rPr>
              <a:t>Reference</a:t>
            </a:r>
            <a:endParaRPr sz="1000">
              <a:solidFill>
                <a:schemeClr val="dk1"/>
              </a:solidFill>
              <a:latin typeface="Tahoma"/>
              <a:ea typeface="Tahoma"/>
              <a:cs typeface="Tahoma"/>
              <a:sym typeface="Tahoma"/>
            </a:endParaRPr>
          </a:p>
          <a:p>
            <a:pPr indent="0" lvl="0" marL="12700" marR="5080" rtl="0" algn="l">
              <a:lnSpc>
                <a:spcPct val="135000"/>
              </a:lnSpc>
              <a:spcBef>
                <a:spcPts val="0"/>
              </a:spcBef>
              <a:spcAft>
                <a:spcPts val="0"/>
              </a:spcAft>
              <a:buNone/>
            </a:pPr>
            <a:r>
              <a:rPr lang="en-US" sz="1000">
                <a:solidFill>
                  <a:srgbClr val="757070"/>
                </a:solidFill>
                <a:latin typeface="Tahoma"/>
                <a:ea typeface="Tahoma"/>
                <a:cs typeface="Tahoma"/>
                <a:sym typeface="Tahoma"/>
              </a:rPr>
              <a:t>1) Lee, W., Oh, W., Moon, H. J., Koh, I. S., &amp; Yang, E. J. “Soft Tissue Filler Properties Can Be Altered by a Small-Diameter Needle” </a:t>
            </a:r>
            <a:r>
              <a:rPr i="1" lang="en-US" sz="1000">
                <a:solidFill>
                  <a:srgbClr val="757070"/>
                </a:solidFill>
                <a:latin typeface="Calibri"/>
                <a:ea typeface="Calibri"/>
                <a:cs typeface="Calibri"/>
                <a:sym typeface="Calibri"/>
              </a:rPr>
              <a:t>Dermatologic surgery: oﬃcial publication for  American Society for Dermatologic Surgery </a:t>
            </a:r>
            <a:r>
              <a:rPr lang="en-US" sz="1000">
                <a:solidFill>
                  <a:srgbClr val="757070"/>
                </a:solidFill>
                <a:latin typeface="Tahoma"/>
                <a:ea typeface="Tahoma"/>
                <a:cs typeface="Tahoma"/>
                <a:sym typeface="Tahoma"/>
              </a:rPr>
              <a:t>. 2019</a:t>
            </a:r>
            <a:endParaRPr sz="1000">
              <a:solidFill>
                <a:schemeClr val="dk1"/>
              </a:solidFill>
              <a:latin typeface="Tahoma"/>
              <a:ea typeface="Tahoma"/>
              <a:cs typeface="Tahoma"/>
              <a:sym typeface="Tahoma"/>
            </a:endParaRPr>
          </a:p>
        </p:txBody>
      </p:sp>
      <p:sp>
        <p:nvSpPr>
          <p:cNvPr id="294" name="Google Shape;294;p24"/>
          <p:cNvSpPr txBox="1"/>
          <p:nvPr/>
        </p:nvSpPr>
        <p:spPr>
          <a:xfrm>
            <a:off x="541861" y="2614788"/>
            <a:ext cx="9608185" cy="3888104"/>
          </a:xfrm>
          <a:prstGeom prst="rect">
            <a:avLst/>
          </a:prstGeom>
          <a:noFill/>
          <a:ln cap="flat" cmpd="sng" w="12675">
            <a:solidFill>
              <a:srgbClr val="AEABAB"/>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marR="0" rtl="0" algn="l">
              <a:lnSpc>
                <a:spcPct val="100000"/>
              </a:lnSpc>
              <a:spcBef>
                <a:spcPts val="55"/>
              </a:spcBef>
              <a:spcAft>
                <a:spcPts val="0"/>
              </a:spcAft>
              <a:buNone/>
            </a:pPr>
            <a:r>
              <a:t/>
            </a:r>
            <a:endParaRPr sz="1150">
              <a:solidFill>
                <a:schemeClr val="dk1"/>
              </a:solidFill>
              <a:latin typeface="Times New Roman"/>
              <a:ea typeface="Times New Roman"/>
              <a:cs typeface="Times New Roman"/>
              <a:sym typeface="Times New Roman"/>
            </a:endParaRPr>
          </a:p>
          <a:p>
            <a:pPr indent="-26034" lvl="0" marL="1388110" marR="7480934" rtl="0" algn="l">
              <a:lnSpc>
                <a:spcPct val="100000"/>
              </a:lnSpc>
              <a:spcBef>
                <a:spcPts val="0"/>
              </a:spcBef>
              <a:spcAft>
                <a:spcPts val="0"/>
              </a:spcAft>
              <a:buNone/>
            </a:pPr>
            <a:r>
              <a:rPr lang="en-US" sz="1000">
                <a:solidFill>
                  <a:srgbClr val="E400D9"/>
                </a:solidFill>
                <a:latin typeface="Calibri"/>
                <a:ea typeface="Calibri"/>
                <a:cs typeface="Calibri"/>
                <a:sym typeface="Calibri"/>
              </a:rPr>
              <a:t>Starfill Implant  (monophasic)</a:t>
            </a:r>
            <a:endParaRPr sz="1000">
              <a:solidFill>
                <a:schemeClr val="dk1"/>
              </a:solidFill>
              <a:latin typeface="Calibri"/>
              <a:ea typeface="Calibri"/>
              <a:cs typeface="Calibri"/>
              <a:sym typeface="Calibri"/>
            </a:endParaRPr>
          </a:p>
        </p:txBody>
      </p:sp>
      <p:sp>
        <p:nvSpPr>
          <p:cNvPr id="295" name="Google Shape;295;p24"/>
          <p:cNvSpPr txBox="1"/>
          <p:nvPr/>
        </p:nvSpPr>
        <p:spPr>
          <a:xfrm>
            <a:off x="498503" y="1053608"/>
            <a:ext cx="9301555"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Dankzij de fijne en gehomogeniseerde deeltjes vertoont Starfill een zeer klein percentage verandering in de complexe viscositeit en deeltjesgrootte wanneer het via een 30-G naald wordt geïnjecteerd. Normaal gesproken mogen grote geldeeltjes die fillers bevatten niet worden gebruikt met dunne naalden. Gegeven de significante veranderingen in de deeltjesgrootte en het reologisch evenwicht die door de dunne naald gaan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5"/>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301" name="Google Shape;301;p25"/>
          <p:cNvSpPr txBox="1"/>
          <p:nvPr>
            <p:ph type="title"/>
          </p:nvPr>
        </p:nvSpPr>
        <p:spPr>
          <a:xfrm>
            <a:off x="614888" y="466266"/>
            <a:ext cx="5033886" cy="320601"/>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4-1. </a:t>
            </a:r>
            <a:r>
              <a:rPr b="1" lang="en-US" sz="2000">
                <a:solidFill>
                  <a:srgbClr val="4C4C4E"/>
                </a:solidFill>
                <a:latin typeface="Arial"/>
                <a:ea typeface="Arial"/>
                <a:cs typeface="Arial"/>
                <a:sym typeface="Arial"/>
              </a:rPr>
              <a:t>Uniforme en kleine deeltjes </a:t>
            </a:r>
            <a:endParaRPr sz="2000">
              <a:latin typeface="Arial"/>
              <a:ea typeface="Arial"/>
              <a:cs typeface="Arial"/>
              <a:sym typeface="Arial"/>
            </a:endParaRPr>
          </a:p>
        </p:txBody>
      </p:sp>
      <p:sp>
        <p:nvSpPr>
          <p:cNvPr id="302" name="Google Shape;302;p25"/>
          <p:cNvSpPr/>
          <p:nvPr/>
        </p:nvSpPr>
        <p:spPr>
          <a:xfrm>
            <a:off x="541861" y="1378199"/>
            <a:ext cx="4612005" cy="3219450"/>
          </a:xfrm>
          <a:custGeom>
            <a:rect b="b" l="l" r="r" t="t"/>
            <a:pathLst>
              <a:path extrusionOk="0" h="3219450" w="4612005">
                <a:moveTo>
                  <a:pt x="0" y="0"/>
                </a:moveTo>
                <a:lnTo>
                  <a:pt x="4611778" y="0"/>
                </a:lnTo>
                <a:lnTo>
                  <a:pt x="4611778" y="3219373"/>
                </a:lnTo>
                <a:lnTo>
                  <a:pt x="0" y="3219373"/>
                </a:lnTo>
                <a:lnTo>
                  <a:pt x="0" y="0"/>
                </a:lnTo>
                <a:close/>
              </a:path>
            </a:pathLst>
          </a:custGeom>
          <a:noFill/>
          <a:ln cap="flat" cmpd="sng" w="1267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5"/>
          <p:cNvSpPr txBox="1"/>
          <p:nvPr/>
        </p:nvSpPr>
        <p:spPr>
          <a:xfrm>
            <a:off x="-548163" y="6004853"/>
            <a:ext cx="9498317" cy="1348126"/>
          </a:xfrm>
          <a:prstGeom prst="rect">
            <a:avLst/>
          </a:prstGeom>
          <a:noFill/>
          <a:ln>
            <a:noFill/>
          </a:ln>
        </p:spPr>
        <p:txBody>
          <a:bodyPr anchorCtr="0" anchor="t" bIns="0" lIns="0" spcFirstLastPara="1" rIns="0" wrap="square" tIns="12700">
            <a:spAutoFit/>
          </a:bodyPr>
          <a:lstStyle/>
          <a:p>
            <a:pPr indent="-271145" lvl="0" marL="2223770" marR="5080" rtl="0" algn="l">
              <a:lnSpc>
                <a:spcPct val="150000"/>
              </a:lnSpc>
              <a:spcBef>
                <a:spcPts val="0"/>
              </a:spcBef>
              <a:spcAft>
                <a:spcPts val="0"/>
              </a:spcAft>
              <a:buNone/>
            </a:pPr>
            <a:r>
              <a:rPr b="1" lang="en-US" sz="1600">
                <a:solidFill>
                  <a:schemeClr val="dk1"/>
                </a:solidFill>
                <a:latin typeface="Helvetica Neue"/>
                <a:ea typeface="Helvetica Neue"/>
                <a:cs typeface="Helvetica Neue"/>
                <a:sym typeface="Helvetica Neue"/>
              </a:rPr>
              <a:t>Starfill-filler heeft kleinere deeltjes en een uniforme verdeling, wat zorgt voor een soepelere injectie en een natuurlijke vormgeving.</a:t>
            </a:r>
            <a:endParaRPr/>
          </a:p>
          <a:p>
            <a:pPr indent="-271145" lvl="0" marL="2223770" marR="5080" rtl="0" algn="l">
              <a:lnSpc>
                <a:spcPct val="150000"/>
              </a:lnSpc>
              <a:spcBef>
                <a:spcPts val="100"/>
              </a:spcBef>
              <a:spcAft>
                <a:spcPts val="0"/>
              </a:spcAft>
              <a:buNone/>
            </a:pPr>
            <a:r>
              <a:t/>
            </a:r>
            <a:endParaRPr sz="1600">
              <a:solidFill>
                <a:srgbClr val="7F7F7F"/>
              </a:solidFill>
              <a:latin typeface="Helvetica Neue"/>
              <a:ea typeface="Helvetica Neue"/>
              <a:cs typeface="Helvetica Neue"/>
              <a:sym typeface="Helvetica Neue"/>
            </a:endParaRPr>
          </a:p>
          <a:p>
            <a:pPr indent="-271145" lvl="0" marL="2223770" marR="5080" rtl="0" algn="l">
              <a:lnSpc>
                <a:spcPct val="150000"/>
              </a:lnSpc>
              <a:spcBef>
                <a:spcPts val="100"/>
              </a:spcBef>
              <a:spcAft>
                <a:spcPts val="0"/>
              </a:spcAft>
              <a:buNone/>
            </a:pPr>
            <a:r>
              <a:rPr lang="en-US" sz="1000">
                <a:solidFill>
                  <a:srgbClr val="7F7F7F"/>
                </a:solidFill>
                <a:latin typeface="Helvetica Neue"/>
                <a:ea typeface="Helvetica Neue"/>
                <a:cs typeface="Helvetica Neue"/>
                <a:sym typeface="Helvetica Neue"/>
              </a:rPr>
              <a:t>Reference : College of Medicine Chung Ang University, “Comparative analysis of rheological features of ﬁllers” 2017.</a:t>
            </a:r>
            <a:endParaRPr sz="1000">
              <a:solidFill>
                <a:schemeClr val="dk1"/>
              </a:solidFill>
              <a:latin typeface="Helvetica Neue"/>
              <a:ea typeface="Helvetica Neue"/>
              <a:cs typeface="Helvetica Neue"/>
              <a:sym typeface="Helvetica Neue"/>
            </a:endParaRPr>
          </a:p>
        </p:txBody>
      </p:sp>
      <p:sp>
        <p:nvSpPr>
          <p:cNvPr id="304" name="Google Shape;304;p25"/>
          <p:cNvSpPr txBox="1"/>
          <p:nvPr/>
        </p:nvSpPr>
        <p:spPr>
          <a:xfrm>
            <a:off x="775163" y="1551647"/>
            <a:ext cx="2787650" cy="2692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600">
                <a:solidFill>
                  <a:srgbClr val="E400D9"/>
                </a:solidFill>
                <a:latin typeface="Helvetica Neue"/>
                <a:ea typeface="Helvetica Neue"/>
                <a:cs typeface="Helvetica Neue"/>
                <a:sym typeface="Helvetica Neue"/>
              </a:rPr>
              <a:t>Starﬁll Implant plus lidocaine</a:t>
            </a:r>
            <a:endParaRPr sz="1600">
              <a:solidFill>
                <a:schemeClr val="dk1"/>
              </a:solidFill>
              <a:latin typeface="Helvetica Neue"/>
              <a:ea typeface="Helvetica Neue"/>
              <a:cs typeface="Helvetica Neue"/>
              <a:sym typeface="Helvetica Neue"/>
            </a:endParaRPr>
          </a:p>
        </p:txBody>
      </p:sp>
      <p:pic>
        <p:nvPicPr>
          <p:cNvPr id="305" name="Google Shape;305;p25"/>
          <p:cNvPicPr preferRelativeResize="0"/>
          <p:nvPr/>
        </p:nvPicPr>
        <p:blipFill rotWithShape="1">
          <a:blip r:embed="rId3">
            <a:alphaModFix/>
          </a:blip>
          <a:srcRect b="0" l="0" r="0" t="0"/>
          <a:stretch/>
        </p:blipFill>
        <p:spPr>
          <a:xfrm>
            <a:off x="689438" y="2144512"/>
            <a:ext cx="4146966" cy="1342925"/>
          </a:xfrm>
          <a:prstGeom prst="rect">
            <a:avLst/>
          </a:prstGeom>
          <a:noFill/>
          <a:ln>
            <a:noFill/>
          </a:ln>
        </p:spPr>
      </p:pic>
      <p:grpSp>
        <p:nvGrpSpPr>
          <p:cNvPr id="306" name="Google Shape;306;p25"/>
          <p:cNvGrpSpPr/>
          <p:nvPr/>
        </p:nvGrpSpPr>
        <p:grpSpPr>
          <a:xfrm>
            <a:off x="5501198" y="1363644"/>
            <a:ext cx="4612005" cy="3219450"/>
            <a:chOff x="5501198" y="1363644"/>
            <a:chExt cx="4612005" cy="3219450"/>
          </a:xfrm>
        </p:grpSpPr>
        <p:pic>
          <p:nvPicPr>
            <p:cNvPr id="307" name="Google Shape;307;p25"/>
            <p:cNvPicPr preferRelativeResize="0"/>
            <p:nvPr/>
          </p:nvPicPr>
          <p:blipFill rotWithShape="1">
            <a:blip r:embed="rId4">
              <a:alphaModFix/>
            </a:blip>
            <a:srcRect b="0" l="0" r="0" t="0"/>
            <a:stretch/>
          </p:blipFill>
          <p:spPr>
            <a:xfrm>
              <a:off x="5648774" y="2124991"/>
              <a:ext cx="4090568" cy="1513570"/>
            </a:xfrm>
            <a:prstGeom prst="rect">
              <a:avLst/>
            </a:prstGeom>
            <a:noFill/>
            <a:ln>
              <a:noFill/>
            </a:ln>
          </p:spPr>
        </p:pic>
        <p:sp>
          <p:nvSpPr>
            <p:cNvPr id="308" name="Google Shape;308;p25"/>
            <p:cNvSpPr/>
            <p:nvPr/>
          </p:nvSpPr>
          <p:spPr>
            <a:xfrm>
              <a:off x="5501198" y="1363644"/>
              <a:ext cx="4612005" cy="3219450"/>
            </a:xfrm>
            <a:custGeom>
              <a:rect b="b" l="l" r="r" t="t"/>
              <a:pathLst>
                <a:path extrusionOk="0" h="3219450" w="4612005">
                  <a:moveTo>
                    <a:pt x="0" y="0"/>
                  </a:moveTo>
                  <a:lnTo>
                    <a:pt x="4611779" y="0"/>
                  </a:lnTo>
                  <a:lnTo>
                    <a:pt x="4611779" y="3219374"/>
                  </a:lnTo>
                  <a:lnTo>
                    <a:pt x="0" y="3219374"/>
                  </a:lnTo>
                  <a:lnTo>
                    <a:pt x="0" y="0"/>
                  </a:lnTo>
                  <a:close/>
                </a:path>
              </a:pathLst>
            </a:custGeom>
            <a:noFill/>
            <a:ln cap="flat" cmpd="sng" w="1267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9" name="Google Shape;309;p25"/>
          <p:cNvSpPr txBox="1"/>
          <p:nvPr/>
        </p:nvSpPr>
        <p:spPr>
          <a:xfrm>
            <a:off x="5734499" y="1537092"/>
            <a:ext cx="1411605" cy="2692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600">
                <a:solidFill>
                  <a:schemeClr val="dk1"/>
                </a:solidFill>
                <a:latin typeface="Helvetica Neue"/>
                <a:ea typeface="Helvetica Neue"/>
                <a:cs typeface="Helvetica Neue"/>
                <a:sym typeface="Helvetica Neue"/>
              </a:rPr>
              <a:t>Juve** Voluma</a:t>
            </a:r>
            <a:endParaRPr sz="1600">
              <a:solidFill>
                <a:schemeClr val="dk1"/>
              </a:solidFill>
              <a:latin typeface="Helvetica Neue"/>
              <a:ea typeface="Helvetica Neue"/>
              <a:cs typeface="Helvetica Neue"/>
              <a:sym typeface="Helvetica Neue"/>
            </a:endParaRPr>
          </a:p>
        </p:txBody>
      </p:sp>
      <p:sp>
        <p:nvSpPr>
          <p:cNvPr id="310" name="Google Shape;310;p25"/>
          <p:cNvSpPr txBox="1"/>
          <p:nvPr/>
        </p:nvSpPr>
        <p:spPr>
          <a:xfrm>
            <a:off x="3395582" y="3897555"/>
            <a:ext cx="641350"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100">
                <a:solidFill>
                  <a:schemeClr val="dk1"/>
                </a:solidFill>
                <a:latin typeface="Arial"/>
                <a:ea typeface="Arial"/>
                <a:cs typeface="Arial"/>
                <a:sym typeface="Arial"/>
              </a:rPr>
              <a:t>Uniformity</a:t>
            </a:r>
            <a:endParaRPr sz="1100">
              <a:solidFill>
                <a:schemeClr val="dk1"/>
              </a:solidFill>
              <a:latin typeface="Arial"/>
              <a:ea typeface="Arial"/>
              <a:cs typeface="Arial"/>
              <a:sym typeface="Arial"/>
            </a:endParaRPr>
          </a:p>
        </p:txBody>
      </p:sp>
      <p:sp>
        <p:nvSpPr>
          <p:cNvPr id="311" name="Google Shape;311;p25"/>
          <p:cNvSpPr txBox="1"/>
          <p:nvPr/>
        </p:nvSpPr>
        <p:spPr>
          <a:xfrm>
            <a:off x="4412334" y="3897555"/>
            <a:ext cx="316230"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100">
                <a:solidFill>
                  <a:schemeClr val="dk1"/>
                </a:solidFill>
                <a:latin typeface="Arial"/>
                <a:ea typeface="Arial"/>
                <a:cs typeface="Arial"/>
                <a:sym typeface="Arial"/>
              </a:rPr>
              <a:t>span</a:t>
            </a:r>
            <a:endParaRPr sz="1100">
              <a:solidFill>
                <a:schemeClr val="dk1"/>
              </a:solidFill>
              <a:latin typeface="Arial"/>
              <a:ea typeface="Arial"/>
              <a:cs typeface="Arial"/>
              <a:sym typeface="Arial"/>
            </a:endParaRPr>
          </a:p>
        </p:txBody>
      </p:sp>
      <p:sp>
        <p:nvSpPr>
          <p:cNvPr id="312" name="Google Shape;312;p25"/>
          <p:cNvSpPr txBox="1"/>
          <p:nvPr/>
        </p:nvSpPr>
        <p:spPr>
          <a:xfrm>
            <a:off x="932973" y="3939490"/>
            <a:ext cx="442595" cy="520700"/>
          </a:xfrm>
          <a:prstGeom prst="rect">
            <a:avLst/>
          </a:prstGeom>
          <a:noFill/>
          <a:ln>
            <a:noFill/>
          </a:ln>
        </p:spPr>
        <p:txBody>
          <a:bodyPr anchorCtr="0" anchor="t" bIns="0" lIns="0" spcFirstLastPara="1" rIns="0" wrap="square" tIns="92700">
            <a:spAutoFit/>
          </a:bodyPr>
          <a:lstStyle/>
          <a:p>
            <a:pPr indent="0" lvl="0" marL="12700" marR="0" rtl="0" algn="l">
              <a:lnSpc>
                <a:spcPct val="100000"/>
              </a:lnSpc>
              <a:spcBef>
                <a:spcPts val="0"/>
              </a:spcBef>
              <a:spcAft>
                <a:spcPts val="0"/>
              </a:spcAft>
              <a:buNone/>
            </a:pPr>
            <a:r>
              <a:rPr lang="en-US" sz="1100">
                <a:solidFill>
                  <a:schemeClr val="dk1"/>
                </a:solidFill>
                <a:latin typeface="Arial"/>
                <a:ea typeface="Arial"/>
                <a:cs typeface="Arial"/>
                <a:sym typeface="Arial"/>
              </a:rPr>
              <a:t>d (0.1)</a:t>
            </a:r>
            <a:endParaRPr sz="1100">
              <a:solidFill>
                <a:schemeClr val="dk1"/>
              </a:solidFill>
              <a:latin typeface="Arial"/>
              <a:ea typeface="Arial"/>
              <a:cs typeface="Arial"/>
              <a:sym typeface="Arial"/>
            </a:endParaRPr>
          </a:p>
          <a:p>
            <a:pPr indent="0" lvl="0" marL="0" marR="0" rtl="0" algn="l">
              <a:lnSpc>
                <a:spcPct val="100000"/>
              </a:lnSpc>
              <a:spcBef>
                <a:spcPts val="630"/>
              </a:spcBef>
              <a:spcAft>
                <a:spcPts val="0"/>
              </a:spcAft>
              <a:buNone/>
            </a:pPr>
            <a:r>
              <a:rPr lang="en-US" sz="1100">
                <a:solidFill>
                  <a:schemeClr val="dk1"/>
                </a:solidFill>
                <a:latin typeface="Arial"/>
                <a:ea typeface="Arial"/>
                <a:cs typeface="Arial"/>
                <a:sym typeface="Arial"/>
              </a:rPr>
              <a:t>130μm</a:t>
            </a:r>
            <a:endParaRPr sz="1100">
              <a:solidFill>
                <a:schemeClr val="dk1"/>
              </a:solidFill>
              <a:latin typeface="Arial"/>
              <a:ea typeface="Arial"/>
              <a:cs typeface="Arial"/>
              <a:sym typeface="Arial"/>
            </a:endParaRPr>
          </a:p>
        </p:txBody>
      </p:sp>
      <p:sp>
        <p:nvSpPr>
          <p:cNvPr id="313" name="Google Shape;313;p25"/>
          <p:cNvSpPr txBox="1"/>
          <p:nvPr/>
        </p:nvSpPr>
        <p:spPr>
          <a:xfrm>
            <a:off x="1625500" y="3691865"/>
            <a:ext cx="763905" cy="768350"/>
          </a:xfrm>
          <a:prstGeom prst="rect">
            <a:avLst/>
          </a:prstGeom>
          <a:noFill/>
          <a:ln>
            <a:noFill/>
          </a:ln>
        </p:spPr>
        <p:txBody>
          <a:bodyPr anchorCtr="0" anchor="t" bIns="0" lIns="0" spcFirstLastPara="1" rIns="0" wrap="square" tIns="12700">
            <a:spAutoFit/>
          </a:bodyPr>
          <a:lstStyle/>
          <a:p>
            <a:pPr indent="0" lvl="0" marL="0" marR="5080" rtl="0" algn="ctr">
              <a:lnSpc>
                <a:spcPct val="147700"/>
              </a:lnSpc>
              <a:spcBef>
                <a:spcPts val="0"/>
              </a:spcBef>
              <a:spcAft>
                <a:spcPts val="0"/>
              </a:spcAft>
              <a:buNone/>
            </a:pPr>
            <a:r>
              <a:rPr lang="en-US" sz="1100">
                <a:solidFill>
                  <a:schemeClr val="dk1"/>
                </a:solidFill>
                <a:latin typeface="Arial"/>
                <a:ea typeface="Arial"/>
                <a:cs typeface="Arial"/>
                <a:sym typeface="Arial"/>
              </a:rPr>
              <a:t>Particle size  d (0.5)</a:t>
            </a:r>
            <a:endParaRPr sz="1100">
              <a:solidFill>
                <a:schemeClr val="dk1"/>
              </a:solidFill>
              <a:latin typeface="Arial"/>
              <a:ea typeface="Arial"/>
              <a:cs typeface="Arial"/>
              <a:sym typeface="Arial"/>
            </a:endParaRPr>
          </a:p>
          <a:p>
            <a:pPr indent="0" lvl="0" marL="0" marR="2540" rtl="0" algn="ctr">
              <a:lnSpc>
                <a:spcPct val="100000"/>
              </a:lnSpc>
              <a:spcBef>
                <a:spcPts val="630"/>
              </a:spcBef>
              <a:spcAft>
                <a:spcPts val="0"/>
              </a:spcAft>
              <a:buNone/>
            </a:pPr>
            <a:r>
              <a:rPr lang="en-US" sz="1100">
                <a:solidFill>
                  <a:schemeClr val="dk1"/>
                </a:solidFill>
                <a:latin typeface="Arial"/>
                <a:ea typeface="Arial"/>
                <a:cs typeface="Arial"/>
                <a:sym typeface="Arial"/>
              </a:rPr>
              <a:t>252μm</a:t>
            </a:r>
            <a:endParaRPr sz="1100">
              <a:solidFill>
                <a:schemeClr val="dk1"/>
              </a:solidFill>
              <a:latin typeface="Arial"/>
              <a:ea typeface="Arial"/>
              <a:cs typeface="Arial"/>
              <a:sym typeface="Arial"/>
            </a:endParaRPr>
          </a:p>
        </p:txBody>
      </p:sp>
      <p:sp>
        <p:nvSpPr>
          <p:cNvPr id="314" name="Google Shape;314;p25"/>
          <p:cNvSpPr txBox="1"/>
          <p:nvPr/>
        </p:nvSpPr>
        <p:spPr>
          <a:xfrm>
            <a:off x="2640923" y="3939490"/>
            <a:ext cx="442595" cy="520700"/>
          </a:xfrm>
          <a:prstGeom prst="rect">
            <a:avLst/>
          </a:prstGeom>
          <a:noFill/>
          <a:ln>
            <a:noFill/>
          </a:ln>
        </p:spPr>
        <p:txBody>
          <a:bodyPr anchorCtr="0" anchor="t" bIns="0" lIns="0" spcFirstLastPara="1" rIns="0" wrap="square" tIns="92700">
            <a:spAutoFit/>
          </a:bodyPr>
          <a:lstStyle/>
          <a:p>
            <a:pPr indent="0" lvl="0" marL="12700" marR="0" rtl="0" algn="l">
              <a:lnSpc>
                <a:spcPct val="100000"/>
              </a:lnSpc>
              <a:spcBef>
                <a:spcPts val="0"/>
              </a:spcBef>
              <a:spcAft>
                <a:spcPts val="0"/>
              </a:spcAft>
              <a:buNone/>
            </a:pPr>
            <a:r>
              <a:rPr lang="en-US" sz="1100">
                <a:solidFill>
                  <a:schemeClr val="dk1"/>
                </a:solidFill>
                <a:latin typeface="Arial"/>
                <a:ea typeface="Arial"/>
                <a:cs typeface="Arial"/>
                <a:sym typeface="Arial"/>
              </a:rPr>
              <a:t>d (0.9)</a:t>
            </a:r>
            <a:endParaRPr sz="1100">
              <a:solidFill>
                <a:schemeClr val="dk1"/>
              </a:solidFill>
              <a:latin typeface="Arial"/>
              <a:ea typeface="Arial"/>
              <a:cs typeface="Arial"/>
              <a:sym typeface="Arial"/>
            </a:endParaRPr>
          </a:p>
          <a:p>
            <a:pPr indent="0" lvl="0" marL="0" marR="0" rtl="0" algn="l">
              <a:lnSpc>
                <a:spcPct val="100000"/>
              </a:lnSpc>
              <a:spcBef>
                <a:spcPts val="630"/>
              </a:spcBef>
              <a:spcAft>
                <a:spcPts val="0"/>
              </a:spcAft>
              <a:buNone/>
            </a:pPr>
            <a:r>
              <a:rPr lang="en-US" sz="1100">
                <a:solidFill>
                  <a:schemeClr val="dk1"/>
                </a:solidFill>
                <a:latin typeface="Arial"/>
                <a:ea typeface="Arial"/>
                <a:cs typeface="Arial"/>
                <a:sym typeface="Arial"/>
              </a:rPr>
              <a:t>465μm</a:t>
            </a:r>
            <a:endParaRPr sz="1100">
              <a:solidFill>
                <a:schemeClr val="dk1"/>
              </a:solidFill>
              <a:latin typeface="Arial"/>
              <a:ea typeface="Arial"/>
              <a:cs typeface="Arial"/>
              <a:sym typeface="Arial"/>
            </a:endParaRPr>
          </a:p>
        </p:txBody>
      </p:sp>
      <p:sp>
        <p:nvSpPr>
          <p:cNvPr id="315" name="Google Shape;315;p25"/>
          <p:cNvSpPr txBox="1"/>
          <p:nvPr/>
        </p:nvSpPr>
        <p:spPr>
          <a:xfrm>
            <a:off x="3535047" y="4267100"/>
            <a:ext cx="362585"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100">
                <a:solidFill>
                  <a:schemeClr val="dk1"/>
                </a:solidFill>
                <a:latin typeface="Arial"/>
                <a:ea typeface="Arial"/>
                <a:cs typeface="Arial"/>
                <a:sym typeface="Arial"/>
              </a:rPr>
              <a:t>0.409</a:t>
            </a:r>
            <a:endParaRPr sz="1100">
              <a:solidFill>
                <a:schemeClr val="dk1"/>
              </a:solidFill>
              <a:latin typeface="Arial"/>
              <a:ea typeface="Arial"/>
              <a:cs typeface="Arial"/>
              <a:sym typeface="Arial"/>
            </a:endParaRPr>
          </a:p>
        </p:txBody>
      </p:sp>
      <p:sp>
        <p:nvSpPr>
          <p:cNvPr id="316" name="Google Shape;316;p25"/>
          <p:cNvSpPr txBox="1"/>
          <p:nvPr/>
        </p:nvSpPr>
        <p:spPr>
          <a:xfrm>
            <a:off x="4389022" y="4267100"/>
            <a:ext cx="362585"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100">
                <a:solidFill>
                  <a:schemeClr val="dk1"/>
                </a:solidFill>
                <a:latin typeface="Arial"/>
                <a:ea typeface="Arial"/>
                <a:cs typeface="Arial"/>
                <a:sym typeface="Arial"/>
              </a:rPr>
              <a:t>1.330</a:t>
            </a:r>
            <a:endParaRPr sz="1100">
              <a:solidFill>
                <a:schemeClr val="dk1"/>
              </a:solidFill>
              <a:latin typeface="Arial"/>
              <a:ea typeface="Arial"/>
              <a:cs typeface="Arial"/>
              <a:sym typeface="Arial"/>
            </a:endParaRPr>
          </a:p>
        </p:txBody>
      </p:sp>
      <p:sp>
        <p:nvSpPr>
          <p:cNvPr id="317" name="Google Shape;317;p25"/>
          <p:cNvSpPr txBox="1"/>
          <p:nvPr/>
        </p:nvSpPr>
        <p:spPr>
          <a:xfrm>
            <a:off x="8373972" y="3900105"/>
            <a:ext cx="641350"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100">
                <a:solidFill>
                  <a:schemeClr val="dk1"/>
                </a:solidFill>
                <a:latin typeface="Arial"/>
                <a:ea typeface="Arial"/>
                <a:cs typeface="Arial"/>
                <a:sym typeface="Arial"/>
              </a:rPr>
              <a:t>Uniformity</a:t>
            </a:r>
            <a:endParaRPr sz="1100">
              <a:solidFill>
                <a:schemeClr val="dk1"/>
              </a:solidFill>
              <a:latin typeface="Arial"/>
              <a:ea typeface="Arial"/>
              <a:cs typeface="Arial"/>
              <a:sym typeface="Arial"/>
            </a:endParaRPr>
          </a:p>
        </p:txBody>
      </p:sp>
      <p:sp>
        <p:nvSpPr>
          <p:cNvPr id="318" name="Google Shape;318;p25"/>
          <p:cNvSpPr txBox="1"/>
          <p:nvPr/>
        </p:nvSpPr>
        <p:spPr>
          <a:xfrm>
            <a:off x="9406142" y="3900105"/>
            <a:ext cx="338455"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1100">
                <a:solidFill>
                  <a:schemeClr val="dk1"/>
                </a:solidFill>
                <a:latin typeface="Arial"/>
                <a:ea typeface="Arial"/>
                <a:cs typeface="Arial"/>
                <a:sym typeface="Arial"/>
              </a:rPr>
              <a:t>Span</a:t>
            </a:r>
            <a:endParaRPr sz="1100">
              <a:solidFill>
                <a:schemeClr val="dk1"/>
              </a:solidFill>
              <a:latin typeface="Arial"/>
              <a:ea typeface="Arial"/>
              <a:cs typeface="Arial"/>
              <a:sym typeface="Arial"/>
            </a:endParaRPr>
          </a:p>
        </p:txBody>
      </p:sp>
      <p:sp>
        <p:nvSpPr>
          <p:cNvPr id="319" name="Google Shape;319;p25"/>
          <p:cNvSpPr txBox="1"/>
          <p:nvPr/>
        </p:nvSpPr>
        <p:spPr>
          <a:xfrm>
            <a:off x="5830137" y="3939489"/>
            <a:ext cx="442595" cy="525780"/>
          </a:xfrm>
          <a:prstGeom prst="rect">
            <a:avLst/>
          </a:prstGeom>
          <a:noFill/>
          <a:ln>
            <a:noFill/>
          </a:ln>
        </p:spPr>
        <p:txBody>
          <a:bodyPr anchorCtr="0" anchor="t" bIns="0" lIns="0" spcFirstLastPara="1" rIns="0" wrap="square" tIns="95250">
            <a:spAutoFit/>
          </a:bodyPr>
          <a:lstStyle/>
          <a:p>
            <a:pPr indent="0" lvl="0" marL="12700" marR="0" rtl="0" algn="l">
              <a:lnSpc>
                <a:spcPct val="100000"/>
              </a:lnSpc>
              <a:spcBef>
                <a:spcPts val="0"/>
              </a:spcBef>
              <a:spcAft>
                <a:spcPts val="0"/>
              </a:spcAft>
              <a:buNone/>
            </a:pPr>
            <a:r>
              <a:rPr lang="en-US" sz="1100">
                <a:solidFill>
                  <a:schemeClr val="dk1"/>
                </a:solidFill>
                <a:latin typeface="Arial"/>
                <a:ea typeface="Arial"/>
                <a:cs typeface="Arial"/>
                <a:sym typeface="Arial"/>
              </a:rPr>
              <a:t>d (0.1)</a:t>
            </a:r>
            <a:endParaRPr sz="1100">
              <a:solidFill>
                <a:schemeClr val="dk1"/>
              </a:solidFill>
              <a:latin typeface="Arial"/>
              <a:ea typeface="Arial"/>
              <a:cs typeface="Arial"/>
              <a:sym typeface="Arial"/>
            </a:endParaRPr>
          </a:p>
          <a:p>
            <a:pPr indent="0" lvl="0" marL="0" marR="0" rtl="0" algn="l">
              <a:lnSpc>
                <a:spcPct val="100000"/>
              </a:lnSpc>
              <a:spcBef>
                <a:spcPts val="650"/>
              </a:spcBef>
              <a:spcAft>
                <a:spcPts val="0"/>
              </a:spcAft>
              <a:buNone/>
            </a:pPr>
            <a:r>
              <a:rPr lang="en-US" sz="1100">
                <a:solidFill>
                  <a:schemeClr val="dk1"/>
                </a:solidFill>
                <a:latin typeface="Arial"/>
                <a:ea typeface="Arial"/>
                <a:cs typeface="Arial"/>
                <a:sym typeface="Arial"/>
              </a:rPr>
              <a:t>145μm</a:t>
            </a:r>
            <a:endParaRPr sz="1100">
              <a:solidFill>
                <a:schemeClr val="dk1"/>
              </a:solidFill>
              <a:latin typeface="Arial"/>
              <a:ea typeface="Arial"/>
              <a:cs typeface="Arial"/>
              <a:sym typeface="Arial"/>
            </a:endParaRPr>
          </a:p>
        </p:txBody>
      </p:sp>
      <p:sp>
        <p:nvSpPr>
          <p:cNvPr id="320" name="Google Shape;320;p25"/>
          <p:cNvSpPr txBox="1"/>
          <p:nvPr/>
        </p:nvSpPr>
        <p:spPr>
          <a:xfrm>
            <a:off x="6549740" y="3689315"/>
            <a:ext cx="763905" cy="775970"/>
          </a:xfrm>
          <a:prstGeom prst="rect">
            <a:avLst/>
          </a:prstGeom>
          <a:noFill/>
          <a:ln>
            <a:noFill/>
          </a:ln>
        </p:spPr>
        <p:txBody>
          <a:bodyPr anchorCtr="0" anchor="t" bIns="0" lIns="0" spcFirstLastPara="1" rIns="0" wrap="square" tIns="12700">
            <a:spAutoFit/>
          </a:bodyPr>
          <a:lstStyle/>
          <a:p>
            <a:pPr indent="0" lvl="0" marL="0" marR="5080" rtl="0" algn="ctr">
              <a:lnSpc>
                <a:spcPct val="149200"/>
              </a:lnSpc>
              <a:spcBef>
                <a:spcPts val="0"/>
              </a:spcBef>
              <a:spcAft>
                <a:spcPts val="0"/>
              </a:spcAft>
              <a:buNone/>
            </a:pPr>
            <a:r>
              <a:rPr lang="en-US" sz="1100">
                <a:solidFill>
                  <a:schemeClr val="dk1"/>
                </a:solidFill>
                <a:latin typeface="Arial"/>
                <a:ea typeface="Arial"/>
                <a:cs typeface="Arial"/>
                <a:sym typeface="Arial"/>
              </a:rPr>
              <a:t>Particle size  d (0.5)</a:t>
            </a:r>
            <a:endParaRPr sz="1100">
              <a:solidFill>
                <a:schemeClr val="dk1"/>
              </a:solidFill>
              <a:latin typeface="Arial"/>
              <a:ea typeface="Arial"/>
              <a:cs typeface="Arial"/>
              <a:sym typeface="Arial"/>
            </a:endParaRPr>
          </a:p>
          <a:p>
            <a:pPr indent="0" lvl="0" marL="0" marR="2540" rtl="0" algn="ctr">
              <a:lnSpc>
                <a:spcPct val="100000"/>
              </a:lnSpc>
              <a:spcBef>
                <a:spcPts val="650"/>
              </a:spcBef>
              <a:spcAft>
                <a:spcPts val="0"/>
              </a:spcAft>
              <a:buNone/>
            </a:pPr>
            <a:r>
              <a:rPr lang="en-US" sz="1100">
                <a:solidFill>
                  <a:schemeClr val="dk1"/>
                </a:solidFill>
                <a:latin typeface="Arial"/>
                <a:ea typeface="Arial"/>
                <a:cs typeface="Arial"/>
                <a:sym typeface="Arial"/>
              </a:rPr>
              <a:t>402μm</a:t>
            </a:r>
            <a:endParaRPr sz="1100">
              <a:solidFill>
                <a:schemeClr val="dk1"/>
              </a:solidFill>
              <a:latin typeface="Arial"/>
              <a:ea typeface="Arial"/>
              <a:cs typeface="Arial"/>
              <a:sym typeface="Arial"/>
            </a:endParaRPr>
          </a:p>
        </p:txBody>
      </p:sp>
      <p:sp>
        <p:nvSpPr>
          <p:cNvPr id="321" name="Google Shape;321;p25"/>
          <p:cNvSpPr txBox="1"/>
          <p:nvPr/>
        </p:nvSpPr>
        <p:spPr>
          <a:xfrm>
            <a:off x="7534025" y="3939489"/>
            <a:ext cx="559435" cy="525780"/>
          </a:xfrm>
          <a:prstGeom prst="rect">
            <a:avLst/>
          </a:prstGeom>
          <a:noFill/>
          <a:ln>
            <a:noFill/>
          </a:ln>
        </p:spPr>
        <p:txBody>
          <a:bodyPr anchorCtr="0" anchor="t" bIns="0" lIns="0" spcFirstLastPara="1" rIns="0" wrap="square" tIns="12700">
            <a:spAutoFit/>
          </a:bodyPr>
          <a:lstStyle/>
          <a:p>
            <a:pPr indent="71120" lvl="0" marL="0" marR="5080" rtl="0" algn="l">
              <a:lnSpc>
                <a:spcPct val="149200"/>
              </a:lnSpc>
              <a:spcBef>
                <a:spcPts val="0"/>
              </a:spcBef>
              <a:spcAft>
                <a:spcPts val="0"/>
              </a:spcAft>
              <a:buNone/>
            </a:pPr>
            <a:r>
              <a:rPr lang="en-US" sz="1100">
                <a:solidFill>
                  <a:schemeClr val="dk1"/>
                </a:solidFill>
                <a:latin typeface="Arial"/>
                <a:ea typeface="Arial"/>
                <a:cs typeface="Arial"/>
                <a:sym typeface="Arial"/>
              </a:rPr>
              <a:t>d (0.9)  1,060μm</a:t>
            </a:r>
            <a:endParaRPr sz="1100">
              <a:solidFill>
                <a:schemeClr val="dk1"/>
              </a:solidFill>
              <a:latin typeface="Arial"/>
              <a:ea typeface="Arial"/>
              <a:cs typeface="Arial"/>
              <a:sym typeface="Arial"/>
            </a:endParaRPr>
          </a:p>
        </p:txBody>
      </p:sp>
      <p:sp>
        <p:nvSpPr>
          <p:cNvPr id="322" name="Google Shape;322;p25"/>
          <p:cNvSpPr txBox="1"/>
          <p:nvPr/>
        </p:nvSpPr>
        <p:spPr>
          <a:xfrm>
            <a:off x="8513436" y="4272200"/>
            <a:ext cx="362585"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100">
                <a:solidFill>
                  <a:schemeClr val="dk1"/>
                </a:solidFill>
                <a:latin typeface="Arial"/>
                <a:ea typeface="Arial"/>
                <a:cs typeface="Arial"/>
                <a:sym typeface="Arial"/>
              </a:rPr>
              <a:t>0.662</a:t>
            </a:r>
            <a:endParaRPr sz="1100">
              <a:solidFill>
                <a:schemeClr val="dk1"/>
              </a:solidFill>
              <a:latin typeface="Arial"/>
              <a:ea typeface="Arial"/>
              <a:cs typeface="Arial"/>
              <a:sym typeface="Arial"/>
            </a:endParaRPr>
          </a:p>
        </p:txBody>
      </p:sp>
      <p:sp>
        <p:nvSpPr>
          <p:cNvPr id="323" name="Google Shape;323;p25"/>
          <p:cNvSpPr txBox="1"/>
          <p:nvPr/>
        </p:nvSpPr>
        <p:spPr>
          <a:xfrm>
            <a:off x="9394487" y="4272200"/>
            <a:ext cx="362585" cy="19304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US" sz="1100">
                <a:solidFill>
                  <a:schemeClr val="dk1"/>
                </a:solidFill>
                <a:latin typeface="Arial"/>
                <a:ea typeface="Arial"/>
                <a:cs typeface="Arial"/>
                <a:sym typeface="Arial"/>
              </a:rPr>
              <a:t>2.106</a:t>
            </a:r>
            <a:endParaRPr sz="1100">
              <a:solidFill>
                <a:schemeClr val="dk1"/>
              </a:solidFill>
              <a:latin typeface="Arial"/>
              <a:ea typeface="Arial"/>
              <a:cs typeface="Arial"/>
              <a:sym typeface="Arial"/>
            </a:endParaRPr>
          </a:p>
        </p:txBody>
      </p:sp>
      <p:sp>
        <p:nvSpPr>
          <p:cNvPr id="324" name="Google Shape;324;p25"/>
          <p:cNvSpPr txBox="1"/>
          <p:nvPr/>
        </p:nvSpPr>
        <p:spPr>
          <a:xfrm>
            <a:off x="3567164" y="4871067"/>
            <a:ext cx="6546215" cy="684530"/>
          </a:xfrm>
          <a:prstGeom prst="rect">
            <a:avLst/>
          </a:prstGeom>
          <a:noFill/>
          <a:ln cap="flat" cmpd="sng" w="12675">
            <a:solidFill>
              <a:srgbClr val="7F7F7F"/>
            </a:solidFill>
            <a:prstDash val="solid"/>
            <a:round/>
            <a:headEnd len="sm" w="sm" type="none"/>
            <a:tailEnd len="sm" w="sm" type="none"/>
          </a:ln>
        </p:spPr>
        <p:txBody>
          <a:bodyPr anchorCtr="0" anchor="t" bIns="0" lIns="0" spcFirstLastPara="1" rIns="0" wrap="square" tIns="33000">
            <a:spAutoFit/>
          </a:bodyPr>
          <a:lstStyle/>
          <a:p>
            <a:pPr indent="0" lvl="0" marL="192405" marR="0" rtl="0" algn="l">
              <a:lnSpc>
                <a:spcPct val="100000"/>
              </a:lnSpc>
              <a:spcBef>
                <a:spcPts val="0"/>
              </a:spcBef>
              <a:spcAft>
                <a:spcPts val="0"/>
              </a:spcAft>
              <a:buNone/>
            </a:pPr>
            <a:r>
              <a:rPr lang="en-US" sz="1000">
                <a:solidFill>
                  <a:schemeClr val="dk1"/>
                </a:solidFill>
                <a:latin typeface="Tahoma"/>
                <a:ea typeface="Tahoma"/>
                <a:cs typeface="Tahoma"/>
                <a:sym typeface="Tahoma"/>
              </a:rPr>
              <a:t>The volume median diameter </a:t>
            </a:r>
            <a:r>
              <a:rPr lang="en-US" sz="1000">
                <a:solidFill>
                  <a:schemeClr val="dk1"/>
                </a:solidFill>
                <a:latin typeface="Helvetica Neue"/>
                <a:ea typeface="Helvetica Neue"/>
                <a:cs typeface="Helvetica Neue"/>
                <a:sym typeface="Helvetica Neue"/>
              </a:rPr>
              <a:t>d (0.5) </a:t>
            </a:r>
            <a:r>
              <a:rPr lang="en-US" sz="1000">
                <a:solidFill>
                  <a:schemeClr val="dk1"/>
                </a:solidFill>
                <a:latin typeface="Tahoma"/>
                <a:ea typeface="Tahoma"/>
                <a:cs typeface="Tahoma"/>
                <a:sym typeface="Tahoma"/>
              </a:rPr>
              <a:t>is the diameter where 50% of the distribution is above and 50% is below.</a:t>
            </a:r>
            <a:endParaRPr sz="1000">
              <a:solidFill>
                <a:schemeClr val="dk1"/>
              </a:solidFill>
              <a:latin typeface="Tahoma"/>
              <a:ea typeface="Tahoma"/>
              <a:cs typeface="Tahoma"/>
              <a:sym typeface="Tahoma"/>
            </a:endParaRPr>
          </a:p>
          <a:p>
            <a:pPr indent="0" lvl="0" marL="0" marR="64769" rtl="0" algn="r">
              <a:lnSpc>
                <a:spcPct val="100000"/>
              </a:lnSpc>
              <a:spcBef>
                <a:spcPts val="540"/>
              </a:spcBef>
              <a:spcAft>
                <a:spcPts val="0"/>
              </a:spcAft>
              <a:buNone/>
            </a:pPr>
            <a:r>
              <a:rPr lang="en-US" sz="1000">
                <a:solidFill>
                  <a:schemeClr val="dk1"/>
                </a:solidFill>
                <a:latin typeface="Helvetica Neue"/>
                <a:ea typeface="Helvetica Neue"/>
                <a:cs typeface="Helvetica Neue"/>
                <a:sym typeface="Helvetica Neue"/>
              </a:rPr>
              <a:t>- Uniformity</a:t>
            </a:r>
            <a:r>
              <a:rPr lang="en-US" sz="1000">
                <a:solidFill>
                  <a:schemeClr val="dk1"/>
                </a:solidFill>
                <a:latin typeface="Tahoma"/>
                <a:ea typeface="Tahoma"/>
                <a:cs typeface="Tahoma"/>
                <a:sym typeface="Tahoma"/>
              </a:rPr>
              <a:t>: how much the volume distribution is concentrated. </a:t>
            </a:r>
            <a:r>
              <a:rPr lang="en-US" sz="1000">
                <a:solidFill>
                  <a:schemeClr val="dk1"/>
                </a:solidFill>
                <a:latin typeface="Helvetica Neue"/>
                <a:ea typeface="Helvetica Neue"/>
                <a:cs typeface="Helvetica Neue"/>
                <a:sym typeface="Helvetica Neue"/>
              </a:rPr>
              <a:t>Value closer to 0 indicate uniform particles.</a:t>
            </a:r>
            <a:endParaRPr sz="1000">
              <a:solidFill>
                <a:schemeClr val="dk1"/>
              </a:solidFill>
              <a:latin typeface="Helvetica Neue"/>
              <a:ea typeface="Helvetica Neue"/>
              <a:cs typeface="Helvetica Neue"/>
              <a:sym typeface="Helvetica Neue"/>
            </a:endParaRPr>
          </a:p>
          <a:p>
            <a:pPr indent="0" lvl="0" marL="0" marR="66040" rtl="0" algn="r">
              <a:lnSpc>
                <a:spcPct val="100000"/>
              </a:lnSpc>
              <a:spcBef>
                <a:spcPts val="540"/>
              </a:spcBef>
              <a:spcAft>
                <a:spcPts val="0"/>
              </a:spcAft>
              <a:buNone/>
            </a:pPr>
            <a:r>
              <a:rPr lang="en-US" sz="1000">
                <a:solidFill>
                  <a:schemeClr val="dk1"/>
                </a:solidFill>
                <a:latin typeface="Helvetica Neue"/>
                <a:ea typeface="Helvetica Neue"/>
                <a:cs typeface="Helvetica Neue"/>
                <a:sym typeface="Helvetica Neue"/>
              </a:rPr>
              <a:t>- Span</a:t>
            </a:r>
            <a:r>
              <a:rPr lang="en-US" sz="1000">
                <a:solidFill>
                  <a:schemeClr val="dk1"/>
                </a:solidFill>
                <a:latin typeface="Tahoma"/>
                <a:ea typeface="Tahoma"/>
                <a:cs typeface="Tahoma"/>
                <a:sym typeface="Tahoma"/>
              </a:rPr>
              <a:t>: an indication of the width of the distribution, </a:t>
            </a:r>
            <a:r>
              <a:rPr lang="en-US" sz="1000">
                <a:solidFill>
                  <a:schemeClr val="dk1"/>
                </a:solidFill>
                <a:latin typeface="Helvetica Neue"/>
                <a:ea typeface="Helvetica Neue"/>
                <a:cs typeface="Helvetica Neue"/>
                <a:sym typeface="Helvetica Neue"/>
              </a:rPr>
              <a:t>value closer to 1 indicates uniform particles</a:t>
            </a:r>
            <a:r>
              <a:rPr lang="en-US" sz="1000">
                <a:solidFill>
                  <a:schemeClr val="dk1"/>
                </a:solidFill>
                <a:latin typeface="Tahoma"/>
                <a:ea typeface="Tahoma"/>
                <a:cs typeface="Tahoma"/>
                <a:sym typeface="Tahoma"/>
              </a:rPr>
              <a:t>.</a:t>
            </a:r>
            <a:endParaRPr sz="1000">
              <a:solidFill>
                <a:schemeClr val="dk1"/>
              </a:solidFill>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descr="Close-up van een mond" id="64" name="Google Shape;64;p8"/>
          <p:cNvPicPr preferRelativeResize="0"/>
          <p:nvPr/>
        </p:nvPicPr>
        <p:blipFill rotWithShape="1">
          <a:blip r:embed="rId3">
            <a:alphaModFix amt="20000"/>
          </a:blip>
          <a:srcRect b="0" l="0" r="0" t="0"/>
          <a:stretch/>
        </p:blipFill>
        <p:spPr>
          <a:xfrm>
            <a:off x="0" y="196850"/>
            <a:ext cx="10680700" cy="7772400"/>
          </a:xfrm>
          <a:prstGeom prst="rect">
            <a:avLst/>
          </a:prstGeom>
          <a:noFill/>
          <a:ln>
            <a:noFill/>
          </a:ln>
        </p:spPr>
      </p:pic>
      <p:sp>
        <p:nvSpPr>
          <p:cNvPr id="65" name="Google Shape;65;p8"/>
          <p:cNvSpPr txBox="1"/>
          <p:nvPr/>
        </p:nvSpPr>
        <p:spPr>
          <a:xfrm>
            <a:off x="920750" y="2940050"/>
            <a:ext cx="95250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dk1"/>
                </a:solidFill>
                <a:latin typeface="Calibri"/>
                <a:ea typeface="Calibri"/>
                <a:cs typeface="Calibri"/>
                <a:sym typeface="Calibri"/>
              </a:rPr>
              <a:t>“WAAROM JETEMA-STARFILL?”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6"/>
          <p:cNvSpPr txBox="1"/>
          <p:nvPr>
            <p:ph type="title"/>
          </p:nvPr>
        </p:nvSpPr>
        <p:spPr>
          <a:xfrm>
            <a:off x="614888" y="466266"/>
            <a:ext cx="4065904"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4-1. </a:t>
            </a:r>
            <a:r>
              <a:rPr b="1" lang="en-US" sz="2000">
                <a:solidFill>
                  <a:srgbClr val="4C4C4E"/>
                </a:solidFill>
                <a:latin typeface="Arial"/>
                <a:ea typeface="Arial"/>
                <a:cs typeface="Arial"/>
                <a:sym typeface="Arial"/>
              </a:rPr>
              <a:t>Uniforme en kleine deeltjes </a:t>
            </a:r>
            <a:endParaRPr sz="2000">
              <a:latin typeface="Arial"/>
              <a:ea typeface="Arial"/>
              <a:cs typeface="Arial"/>
              <a:sym typeface="Arial"/>
            </a:endParaRPr>
          </a:p>
        </p:txBody>
      </p:sp>
      <p:graphicFrame>
        <p:nvGraphicFramePr>
          <p:cNvPr id="330" name="Google Shape;330;p26"/>
          <p:cNvGraphicFramePr/>
          <p:nvPr/>
        </p:nvGraphicFramePr>
        <p:xfrm>
          <a:off x="551656" y="1678204"/>
          <a:ext cx="3000000" cy="3000000"/>
        </p:xfrm>
        <a:graphic>
          <a:graphicData uri="http://schemas.openxmlformats.org/drawingml/2006/table">
            <a:tbl>
              <a:tblPr bandRow="1" firstRow="1">
                <a:noFill/>
                <a:tableStyleId>{72445395-7140-4476-AEA6-79DF8CF099E5}</a:tableStyleId>
              </a:tblPr>
              <a:tblGrid>
                <a:gridCol w="1460500"/>
                <a:gridCol w="2108200"/>
                <a:gridCol w="1244600"/>
                <a:gridCol w="1244600"/>
                <a:gridCol w="1244600"/>
                <a:gridCol w="1244600"/>
                <a:gridCol w="1041400"/>
              </a:tblGrid>
              <a:tr h="281950">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c>
                  <a:txBody>
                    <a:bodyPr/>
                    <a:lstStyle/>
                    <a:p>
                      <a:pPr indent="0" lvl="0" marL="0" marR="0" rtl="0" algn="ctr">
                        <a:lnSpc>
                          <a:spcPct val="100000"/>
                        </a:lnSpc>
                        <a:spcBef>
                          <a:spcPts val="0"/>
                        </a:spcBef>
                        <a:spcAft>
                          <a:spcPts val="0"/>
                        </a:spcAft>
                        <a:buNone/>
                      </a:pPr>
                      <a:r>
                        <a:rPr lang="en-US" sz="1600" u="none" cap="none" strike="noStrike">
                          <a:latin typeface="Helvetica Neue"/>
                          <a:ea typeface="Helvetica Neue"/>
                          <a:cs typeface="Helvetica Neue"/>
                          <a:sym typeface="Helvetica Neue"/>
                        </a:rPr>
                        <a:t>Product name</a:t>
                      </a:r>
                      <a:endParaRPr sz="1600" u="none" cap="none" strike="noStrike">
                        <a:latin typeface="Helvetica Neue"/>
                        <a:ea typeface="Helvetica Neue"/>
                        <a:cs typeface="Helvetica Neue"/>
                        <a:sym typeface="Helvetica Neue"/>
                      </a:endParaRPr>
                    </a:p>
                  </a:txBody>
                  <a:tcPr marT="108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c>
                  <a:txBody>
                    <a:bodyPr/>
                    <a:lstStyle/>
                    <a:p>
                      <a:pPr indent="0" lvl="0" marL="0" marR="0" rtl="0" algn="ctr">
                        <a:lnSpc>
                          <a:spcPct val="100000"/>
                        </a:lnSpc>
                        <a:spcBef>
                          <a:spcPts val="0"/>
                        </a:spcBef>
                        <a:spcAft>
                          <a:spcPts val="0"/>
                        </a:spcAft>
                        <a:buNone/>
                      </a:pPr>
                      <a:r>
                        <a:rPr lang="en-US" sz="1600" u="none" cap="none" strike="noStrike">
                          <a:latin typeface="Helvetica Neue"/>
                          <a:ea typeface="Helvetica Neue"/>
                          <a:cs typeface="Helvetica Neue"/>
                          <a:sym typeface="Helvetica Neue"/>
                        </a:rPr>
                        <a:t>d (0.1)</a:t>
                      </a:r>
                      <a:endParaRPr sz="1600" u="none" cap="none" strike="noStrike">
                        <a:latin typeface="Helvetica Neue"/>
                        <a:ea typeface="Helvetica Neue"/>
                        <a:cs typeface="Helvetica Neue"/>
                        <a:sym typeface="Helvetica Neue"/>
                      </a:endParaRPr>
                    </a:p>
                  </a:txBody>
                  <a:tcPr marT="108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c>
                  <a:txBody>
                    <a:bodyPr/>
                    <a:lstStyle/>
                    <a:p>
                      <a:pPr indent="0" lvl="0" marL="0" marR="0" rtl="0" algn="ctr">
                        <a:lnSpc>
                          <a:spcPct val="100000"/>
                        </a:lnSpc>
                        <a:spcBef>
                          <a:spcPts val="0"/>
                        </a:spcBef>
                        <a:spcAft>
                          <a:spcPts val="0"/>
                        </a:spcAft>
                        <a:buNone/>
                      </a:pPr>
                      <a:r>
                        <a:rPr lang="en-US" sz="1600" u="none" cap="none" strike="noStrike">
                          <a:latin typeface="Helvetica Neue"/>
                          <a:ea typeface="Helvetica Neue"/>
                          <a:cs typeface="Helvetica Neue"/>
                          <a:sym typeface="Helvetica Neue"/>
                        </a:rPr>
                        <a:t>d (0.5)</a:t>
                      </a:r>
                      <a:endParaRPr sz="1600" u="none" cap="none" strike="noStrike">
                        <a:latin typeface="Helvetica Neue"/>
                        <a:ea typeface="Helvetica Neue"/>
                        <a:cs typeface="Helvetica Neue"/>
                        <a:sym typeface="Helvetica Neue"/>
                      </a:endParaRPr>
                    </a:p>
                  </a:txBody>
                  <a:tcPr marT="108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c>
                  <a:txBody>
                    <a:bodyPr/>
                    <a:lstStyle/>
                    <a:p>
                      <a:pPr indent="0" lvl="0" marL="0" marR="0" rtl="0" algn="ctr">
                        <a:lnSpc>
                          <a:spcPct val="100000"/>
                        </a:lnSpc>
                        <a:spcBef>
                          <a:spcPts val="0"/>
                        </a:spcBef>
                        <a:spcAft>
                          <a:spcPts val="0"/>
                        </a:spcAft>
                        <a:buNone/>
                      </a:pPr>
                      <a:r>
                        <a:rPr lang="en-US" sz="1600" u="none" cap="none" strike="noStrike">
                          <a:latin typeface="Helvetica Neue"/>
                          <a:ea typeface="Helvetica Neue"/>
                          <a:cs typeface="Helvetica Neue"/>
                          <a:sym typeface="Helvetica Neue"/>
                        </a:rPr>
                        <a:t>d (0.9)</a:t>
                      </a:r>
                      <a:endParaRPr sz="1600" u="none" cap="none" strike="noStrike">
                        <a:latin typeface="Helvetica Neue"/>
                        <a:ea typeface="Helvetica Neue"/>
                        <a:cs typeface="Helvetica Neue"/>
                        <a:sym typeface="Helvetica Neue"/>
                      </a:endParaRPr>
                    </a:p>
                  </a:txBody>
                  <a:tcPr marT="108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c>
                  <a:txBody>
                    <a:bodyPr/>
                    <a:lstStyle/>
                    <a:p>
                      <a:pPr indent="0" lvl="0" marL="0" marR="0" rtl="0" algn="ctr">
                        <a:lnSpc>
                          <a:spcPct val="100000"/>
                        </a:lnSpc>
                        <a:spcBef>
                          <a:spcPts val="0"/>
                        </a:spcBef>
                        <a:spcAft>
                          <a:spcPts val="0"/>
                        </a:spcAft>
                        <a:buNone/>
                      </a:pPr>
                      <a:r>
                        <a:rPr lang="en-US" sz="1600" u="none" cap="none" strike="noStrike">
                          <a:latin typeface="Helvetica Neue"/>
                          <a:ea typeface="Helvetica Neue"/>
                          <a:cs typeface="Helvetica Neue"/>
                          <a:sym typeface="Helvetica Neue"/>
                        </a:rPr>
                        <a:t>Uniformity</a:t>
                      </a:r>
                      <a:endParaRPr sz="1600" u="none" cap="none" strike="noStrike">
                        <a:latin typeface="Helvetica Neue"/>
                        <a:ea typeface="Helvetica Neue"/>
                        <a:cs typeface="Helvetica Neue"/>
                        <a:sym typeface="Helvetica Neue"/>
                      </a:endParaRPr>
                    </a:p>
                  </a:txBody>
                  <a:tcPr marT="108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c>
                  <a:txBody>
                    <a:bodyPr/>
                    <a:lstStyle/>
                    <a:p>
                      <a:pPr indent="0" lvl="0" marL="0" marR="0" rtl="0" algn="ctr">
                        <a:lnSpc>
                          <a:spcPct val="100000"/>
                        </a:lnSpc>
                        <a:spcBef>
                          <a:spcPts val="0"/>
                        </a:spcBef>
                        <a:spcAft>
                          <a:spcPts val="0"/>
                        </a:spcAft>
                        <a:buNone/>
                      </a:pPr>
                      <a:r>
                        <a:rPr lang="en-US" sz="1600" u="none" cap="none" strike="noStrike">
                          <a:latin typeface="Helvetica Neue"/>
                          <a:ea typeface="Helvetica Neue"/>
                          <a:cs typeface="Helvetica Neue"/>
                          <a:sym typeface="Helvetica Neue"/>
                        </a:rPr>
                        <a:t>Span</a:t>
                      </a:r>
                      <a:endParaRPr sz="1600" u="none" cap="none" strike="noStrike">
                        <a:latin typeface="Helvetica Neue"/>
                        <a:ea typeface="Helvetica Neue"/>
                        <a:cs typeface="Helvetica Neue"/>
                        <a:sym typeface="Helvetica Neue"/>
                      </a:endParaRPr>
                    </a:p>
                  </a:txBody>
                  <a:tcPr marT="108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solidFill>
                      <a:srgbClr val="F1F1F1"/>
                    </a:solidFill>
                  </a:tcPr>
                </a:tc>
              </a:tr>
              <a:tr h="350525">
                <a:tc rowSpan="3">
                  <a:txBody>
                    <a:bodyPr/>
                    <a:lstStyle/>
                    <a:p>
                      <a:pPr indent="0" lvl="0" marL="0" marR="0" rtl="0" algn="l">
                        <a:lnSpc>
                          <a:spcPct val="100000"/>
                        </a:lnSpc>
                        <a:spcBef>
                          <a:spcPts val="0"/>
                        </a:spcBef>
                        <a:spcAft>
                          <a:spcPts val="0"/>
                        </a:spcAft>
                        <a:buNone/>
                      </a:pPr>
                      <a:r>
                        <a:t/>
                      </a:r>
                      <a:endParaRPr sz="2700" u="none" cap="none" strike="noStrike">
                        <a:latin typeface="Times New Roman"/>
                        <a:ea typeface="Times New Roman"/>
                        <a:cs typeface="Times New Roman"/>
                        <a:sym typeface="Times New Roman"/>
                      </a:endParaRPr>
                    </a:p>
                    <a:p>
                      <a:pPr indent="0" lvl="0" marL="146050" marR="0" rtl="0" algn="l">
                        <a:lnSpc>
                          <a:spcPct val="100000"/>
                        </a:lnSpc>
                        <a:spcBef>
                          <a:spcPts val="0"/>
                        </a:spcBef>
                        <a:spcAft>
                          <a:spcPts val="0"/>
                        </a:spcAft>
                        <a:buNone/>
                      </a:pPr>
                      <a:r>
                        <a:rPr lang="en-US" sz="1600" u="none" cap="none" strike="noStrike">
                          <a:latin typeface="Helvetica Neue"/>
                          <a:ea typeface="Helvetica Neue"/>
                          <a:cs typeface="Helvetica Neue"/>
                          <a:sym typeface="Helvetica Neue"/>
                        </a:rPr>
                        <a:t>Monophasic</a:t>
                      </a:r>
                      <a:endParaRPr sz="1600" u="none" cap="none" strike="noStrike">
                        <a:latin typeface="Helvetica Neue"/>
                        <a:ea typeface="Helvetica Neue"/>
                        <a:cs typeface="Helvetica Neue"/>
                        <a:sym typeface="Helvetica Neue"/>
                      </a:endParaRPr>
                    </a:p>
                  </a:txBody>
                  <a:tcPr marT="1275" marB="0" marR="0" marL="0">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635" marR="0" rtl="0" algn="ctr">
                        <a:lnSpc>
                          <a:spcPct val="100000"/>
                        </a:lnSpc>
                        <a:spcBef>
                          <a:spcPts val="0"/>
                        </a:spcBef>
                        <a:spcAft>
                          <a:spcPts val="0"/>
                        </a:spcAft>
                        <a:buNone/>
                      </a:pPr>
                      <a:r>
                        <a:rPr lang="en-US" sz="1400" u="none" cap="none" strike="noStrike">
                          <a:latin typeface="Tahoma"/>
                          <a:ea typeface="Tahoma"/>
                          <a:cs typeface="Tahoma"/>
                          <a:sym typeface="Tahoma"/>
                        </a:rPr>
                        <a:t>Juvederm Voluma</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145 </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402</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1060</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0.662</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2.106</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0525">
                <a:tc vMerge="1"/>
                <a:tc>
                  <a:txBody>
                    <a:bodyPr/>
                    <a:lstStyle/>
                    <a:p>
                      <a:pPr indent="0" lvl="0" marL="635" marR="0" rtl="0" algn="ctr">
                        <a:lnSpc>
                          <a:spcPct val="100000"/>
                        </a:lnSpc>
                        <a:spcBef>
                          <a:spcPts val="0"/>
                        </a:spcBef>
                        <a:spcAft>
                          <a:spcPts val="0"/>
                        </a:spcAft>
                        <a:buNone/>
                      </a:pPr>
                      <a:r>
                        <a:rPr lang="en-US" sz="1400" u="none" cap="none" strike="noStrike">
                          <a:solidFill>
                            <a:srgbClr val="0047BA"/>
                          </a:solidFill>
                          <a:latin typeface="Tahoma"/>
                          <a:ea typeface="Tahoma"/>
                          <a:cs typeface="Tahoma"/>
                          <a:sym typeface="Tahoma"/>
                        </a:rPr>
                        <a:t>Starﬁll Deep plus</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156</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solidFill>
                            <a:srgbClr val="0047BA"/>
                          </a:solidFill>
                          <a:latin typeface="Dotum"/>
                          <a:ea typeface="Dotum"/>
                          <a:cs typeface="Dotum"/>
                          <a:sym typeface="Dotum"/>
                        </a:rPr>
                        <a:t>284</a:t>
                      </a:r>
                      <a:r>
                        <a:rPr lang="en-US" sz="1400" u="none" cap="none" strike="noStrike">
                          <a:solidFill>
                            <a:srgbClr val="0047BA"/>
                          </a:solidFill>
                          <a:latin typeface="Calibri"/>
                          <a:ea typeface="Calibri"/>
                          <a:cs typeface="Calibri"/>
                          <a:sym typeface="Calibri"/>
                        </a:rPr>
                        <a:t>μ</a:t>
                      </a:r>
                      <a:r>
                        <a:rPr lang="en-US" sz="1400" u="none" cap="none" strike="noStrike">
                          <a:solidFill>
                            <a:srgbClr val="0047BA"/>
                          </a:solidFill>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506</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solidFill>
                            <a:srgbClr val="0047BA"/>
                          </a:solidFill>
                          <a:latin typeface="Tahoma"/>
                          <a:ea typeface="Tahoma"/>
                          <a:cs typeface="Tahoma"/>
                          <a:sym typeface="Tahoma"/>
                        </a:rPr>
                        <a:t>0.379</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solidFill>
                            <a:srgbClr val="0047BA"/>
                          </a:solidFill>
                          <a:latin typeface="Tahoma"/>
                          <a:ea typeface="Tahoma"/>
                          <a:cs typeface="Tahoma"/>
                          <a:sym typeface="Tahoma"/>
                        </a:rPr>
                        <a:t>1.232</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0525">
                <a:tc vMerge="1"/>
                <a:tc>
                  <a:txBody>
                    <a:bodyPr/>
                    <a:lstStyle/>
                    <a:p>
                      <a:pPr indent="0" lvl="0" marL="635" marR="0" rtl="0" algn="ctr">
                        <a:lnSpc>
                          <a:spcPct val="100000"/>
                        </a:lnSpc>
                        <a:spcBef>
                          <a:spcPts val="0"/>
                        </a:spcBef>
                        <a:spcAft>
                          <a:spcPts val="0"/>
                        </a:spcAft>
                        <a:buNone/>
                      </a:pPr>
                      <a:r>
                        <a:rPr lang="en-US" sz="1400" u="none" cap="none" strike="noStrike">
                          <a:solidFill>
                            <a:srgbClr val="0047BA"/>
                          </a:solidFill>
                          <a:latin typeface="Tahoma"/>
                          <a:ea typeface="Tahoma"/>
                          <a:cs typeface="Tahoma"/>
                          <a:sym typeface="Tahoma"/>
                        </a:rPr>
                        <a:t>Starﬁll Implant plus</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130</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solidFill>
                            <a:srgbClr val="0047BA"/>
                          </a:solidFill>
                          <a:latin typeface="Dotum"/>
                          <a:ea typeface="Dotum"/>
                          <a:cs typeface="Dotum"/>
                          <a:sym typeface="Dotum"/>
                        </a:rPr>
                        <a:t>252</a:t>
                      </a:r>
                      <a:r>
                        <a:rPr lang="en-US" sz="1400" u="none" cap="none" strike="noStrike">
                          <a:solidFill>
                            <a:srgbClr val="0047BA"/>
                          </a:solidFill>
                          <a:latin typeface="Calibri"/>
                          <a:ea typeface="Calibri"/>
                          <a:cs typeface="Calibri"/>
                          <a:sym typeface="Calibri"/>
                        </a:rPr>
                        <a:t>μ</a:t>
                      </a:r>
                      <a:r>
                        <a:rPr lang="en-US" sz="1400" u="none" cap="none" strike="noStrike">
                          <a:solidFill>
                            <a:srgbClr val="0047BA"/>
                          </a:solidFill>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465</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solidFill>
                            <a:srgbClr val="0047BA"/>
                          </a:solidFill>
                          <a:latin typeface="Tahoma"/>
                          <a:ea typeface="Tahoma"/>
                          <a:cs typeface="Tahoma"/>
                          <a:sym typeface="Tahoma"/>
                        </a:rPr>
                        <a:t>0.409</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solidFill>
                            <a:srgbClr val="0047BA"/>
                          </a:solidFill>
                          <a:latin typeface="Tahoma"/>
                          <a:ea typeface="Tahoma"/>
                          <a:cs typeface="Tahoma"/>
                          <a:sym typeface="Tahoma"/>
                        </a:rPr>
                        <a:t>1.330</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0525">
                <a:tc rowSpan="5">
                  <a:txBody>
                    <a:bodyPr/>
                    <a:lstStyle/>
                    <a:p>
                      <a:pPr indent="0" lvl="0" marL="0" marR="0" rtl="0" algn="l">
                        <a:lnSpc>
                          <a:spcPct val="100000"/>
                        </a:lnSpc>
                        <a:spcBef>
                          <a:spcPts val="0"/>
                        </a:spcBef>
                        <a:spcAft>
                          <a:spcPts val="0"/>
                        </a:spcAft>
                        <a:buNone/>
                      </a:pPr>
                      <a:r>
                        <a:t/>
                      </a:r>
                      <a:endParaRPr sz="2200" u="none" cap="none" strike="noStrike">
                        <a:latin typeface="Times New Roman"/>
                        <a:ea typeface="Times New Roman"/>
                        <a:cs typeface="Times New Roman"/>
                        <a:sym typeface="Times New Roman"/>
                      </a:endParaRPr>
                    </a:p>
                    <a:p>
                      <a:pPr indent="0" lvl="0" marL="0" marR="0" rtl="0" algn="l">
                        <a:lnSpc>
                          <a:spcPct val="100000"/>
                        </a:lnSpc>
                        <a:spcBef>
                          <a:spcPts val="40"/>
                        </a:spcBef>
                        <a:spcAft>
                          <a:spcPts val="0"/>
                        </a:spcAft>
                        <a:buNone/>
                      </a:pPr>
                      <a:r>
                        <a:t/>
                      </a:r>
                      <a:endParaRPr sz="2900" u="none" cap="none" strike="noStrike">
                        <a:latin typeface="Times New Roman"/>
                        <a:ea typeface="Times New Roman"/>
                        <a:cs typeface="Times New Roman"/>
                        <a:sym typeface="Times New Roman"/>
                      </a:endParaRPr>
                    </a:p>
                    <a:p>
                      <a:pPr indent="0" lvl="0" marL="332105" marR="0" rtl="0" algn="l">
                        <a:lnSpc>
                          <a:spcPct val="100000"/>
                        </a:lnSpc>
                        <a:spcBef>
                          <a:spcPts val="0"/>
                        </a:spcBef>
                        <a:spcAft>
                          <a:spcPts val="0"/>
                        </a:spcAft>
                        <a:buNone/>
                      </a:pPr>
                      <a:r>
                        <a:rPr lang="en-US" sz="1600" u="none" cap="none" strike="noStrike">
                          <a:latin typeface="Helvetica Neue"/>
                          <a:ea typeface="Helvetica Neue"/>
                          <a:cs typeface="Helvetica Neue"/>
                          <a:sym typeface="Helvetica Neue"/>
                        </a:rPr>
                        <a:t>Biphasic</a:t>
                      </a:r>
                      <a:endParaRPr sz="1600" u="none" cap="none" strike="noStrike">
                        <a:latin typeface="Helvetica Neue"/>
                        <a:ea typeface="Helvetica Neue"/>
                        <a:cs typeface="Helvetica Neue"/>
                        <a:sym typeface="Helvetica Neue"/>
                      </a:endParaRPr>
                    </a:p>
                  </a:txBody>
                  <a:tcPr marT="0" marB="0" marR="0" marL="0">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635" marR="0" rtl="0" algn="ctr">
                        <a:lnSpc>
                          <a:spcPct val="100000"/>
                        </a:lnSpc>
                        <a:spcBef>
                          <a:spcPts val="0"/>
                        </a:spcBef>
                        <a:spcAft>
                          <a:spcPts val="0"/>
                        </a:spcAft>
                        <a:buNone/>
                      </a:pPr>
                      <a:r>
                        <a:rPr lang="en-US" sz="1400" u="none" cap="none" strike="noStrike">
                          <a:latin typeface="Tahoma"/>
                          <a:ea typeface="Tahoma"/>
                          <a:cs typeface="Tahoma"/>
                          <a:sym typeface="Tahoma"/>
                        </a:rPr>
                        <a:t>Restylane SubQ</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140.2</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885.6</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1505.1</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0.428</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1.541</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0525">
                <a:tc vMerge="1"/>
                <a:tc>
                  <a:txBody>
                    <a:bodyPr/>
                    <a:lstStyle/>
                    <a:p>
                      <a:pPr indent="0" lvl="0" marL="635" marR="0" rtl="0" algn="ctr">
                        <a:lnSpc>
                          <a:spcPct val="100000"/>
                        </a:lnSpc>
                        <a:spcBef>
                          <a:spcPts val="0"/>
                        </a:spcBef>
                        <a:spcAft>
                          <a:spcPts val="0"/>
                        </a:spcAft>
                        <a:buNone/>
                      </a:pPr>
                      <a:r>
                        <a:rPr lang="en-US" sz="1400" u="none" cap="none" strike="noStrike">
                          <a:latin typeface="Tahoma"/>
                          <a:ea typeface="Tahoma"/>
                          <a:cs typeface="Tahoma"/>
                          <a:sym typeface="Tahoma"/>
                        </a:rPr>
                        <a:t>Restylane Perlane</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152.9</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742.3</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1345.1</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0.449</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1.606</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0525">
                <a:tc vMerge="1"/>
                <a:tc>
                  <a:txBody>
                    <a:bodyPr/>
                    <a:lstStyle/>
                    <a:p>
                      <a:pPr indent="0" lvl="0" marL="635" marR="0" rtl="0" algn="ctr">
                        <a:lnSpc>
                          <a:spcPct val="100000"/>
                        </a:lnSpc>
                        <a:spcBef>
                          <a:spcPts val="0"/>
                        </a:spcBef>
                        <a:spcAft>
                          <a:spcPts val="0"/>
                        </a:spcAft>
                        <a:buNone/>
                      </a:pPr>
                      <a:r>
                        <a:rPr lang="en-US" sz="1400" u="none" cap="none" strike="noStrike">
                          <a:latin typeface="Tahoma"/>
                          <a:ea typeface="Tahoma"/>
                          <a:cs typeface="Tahoma"/>
                          <a:sym typeface="Tahoma"/>
                        </a:rPr>
                        <a:t>Yvoire Volume</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166.4</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815.3</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1449.5</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0.457</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1.574</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0525">
                <a:tc vMerge="1"/>
                <a:tc>
                  <a:txBody>
                    <a:bodyPr/>
                    <a:lstStyle/>
                    <a:p>
                      <a:pPr indent="0" lvl="0" marL="635" marR="0" rtl="0" algn="ctr">
                        <a:lnSpc>
                          <a:spcPct val="100000"/>
                        </a:lnSpc>
                        <a:spcBef>
                          <a:spcPts val="0"/>
                        </a:spcBef>
                        <a:spcAft>
                          <a:spcPts val="0"/>
                        </a:spcAft>
                        <a:buNone/>
                      </a:pPr>
                      <a:r>
                        <a:rPr lang="en-US" sz="1400" u="none" cap="none" strike="noStrike">
                          <a:latin typeface="Tahoma"/>
                          <a:ea typeface="Tahoma"/>
                          <a:cs typeface="Tahoma"/>
                          <a:sym typeface="Tahoma"/>
                        </a:rPr>
                        <a:t>Yvoire Contour</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153.9</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760.9</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1407.6</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0.480</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1.648</a:t>
                      </a:r>
                      <a:endParaRPr sz="1400" u="none" cap="none" strike="noStrike">
                        <a:latin typeface="Tahoma"/>
                        <a:ea typeface="Tahoma"/>
                        <a:cs typeface="Tahoma"/>
                        <a:sym typeface="Tahoma"/>
                      </a:endParaRPr>
                    </a:p>
                  </a:txBody>
                  <a:tcPr marT="616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r h="358150">
                <a:tc vMerge="1"/>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Yvoire Classic</a:t>
                      </a:r>
                      <a:endParaRPr sz="1400" u="none" cap="none" strike="noStrike">
                        <a:latin typeface="Tahoma"/>
                        <a:ea typeface="Tahoma"/>
                        <a:cs typeface="Tahoma"/>
                        <a:sym typeface="Tahoma"/>
                      </a:endParaRPr>
                    </a:p>
                  </a:txBody>
                  <a:tcPr marT="654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181.6</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54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544.5</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54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Dotum"/>
                          <a:ea typeface="Dotum"/>
                          <a:cs typeface="Dotum"/>
                          <a:sym typeface="Dotum"/>
                        </a:rPr>
                        <a:t>1031.1</a:t>
                      </a:r>
                      <a:r>
                        <a:rPr lang="en-US" sz="1400" u="none" cap="none" strike="noStrike">
                          <a:latin typeface="Calibri"/>
                          <a:ea typeface="Calibri"/>
                          <a:cs typeface="Calibri"/>
                          <a:sym typeface="Calibri"/>
                        </a:rPr>
                        <a:t>μ</a:t>
                      </a:r>
                      <a:r>
                        <a:rPr lang="en-US" sz="1400" u="none" cap="none" strike="noStrike">
                          <a:latin typeface="Tahoma"/>
                          <a:ea typeface="Tahoma"/>
                          <a:cs typeface="Tahoma"/>
                          <a:sym typeface="Tahoma"/>
                        </a:rPr>
                        <a:t>m</a:t>
                      </a:r>
                      <a:endParaRPr sz="1400" u="none" cap="none" strike="noStrike">
                        <a:latin typeface="Tahoma"/>
                        <a:ea typeface="Tahoma"/>
                        <a:cs typeface="Tahoma"/>
                        <a:sym typeface="Tahoma"/>
                      </a:endParaRPr>
                    </a:p>
                  </a:txBody>
                  <a:tcPr marT="654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0.464</a:t>
                      </a:r>
                      <a:endParaRPr sz="1400" u="none" cap="none" strike="noStrike">
                        <a:latin typeface="Tahoma"/>
                        <a:ea typeface="Tahoma"/>
                        <a:cs typeface="Tahoma"/>
                        <a:sym typeface="Tahoma"/>
                      </a:endParaRPr>
                    </a:p>
                  </a:txBody>
                  <a:tcPr marT="65400" marB="0" marR="0" marL="0">
                    <a:lnL cap="flat" cmpd="sng" w="9525">
                      <a:solidFill>
                        <a:srgbClr val="D0CECE"/>
                      </a:solidFill>
                      <a:prstDash val="solid"/>
                      <a:round/>
                      <a:headEnd len="sm" w="sm" type="none"/>
                      <a:tailEnd len="sm" w="sm" type="none"/>
                    </a:lnL>
                    <a:lnR cap="flat" cmpd="sng" w="9525">
                      <a:solidFill>
                        <a:srgbClr val="D0CECE"/>
                      </a:solidFill>
                      <a:prstDash val="solid"/>
                      <a:round/>
                      <a:headEnd len="sm" w="sm" type="none"/>
                      <a:tailEnd len="sm" w="sm" type="none"/>
                    </a:lnR>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400" u="none" cap="none" strike="noStrike">
                          <a:latin typeface="Tahoma"/>
                          <a:ea typeface="Tahoma"/>
                          <a:cs typeface="Tahoma"/>
                          <a:sym typeface="Tahoma"/>
                        </a:rPr>
                        <a:t>1.560</a:t>
                      </a:r>
                      <a:endParaRPr sz="1400" u="none" cap="none" strike="noStrike">
                        <a:latin typeface="Tahoma"/>
                        <a:ea typeface="Tahoma"/>
                        <a:cs typeface="Tahoma"/>
                        <a:sym typeface="Tahoma"/>
                      </a:endParaRPr>
                    </a:p>
                  </a:txBody>
                  <a:tcPr marT="65400" marB="0" marR="0" marL="0">
                    <a:lnL cap="flat" cmpd="sng" w="9525">
                      <a:solidFill>
                        <a:srgbClr val="D0CECE"/>
                      </a:solidFill>
                      <a:prstDash val="solid"/>
                      <a:round/>
                      <a:headEnd len="sm" w="sm" type="none"/>
                      <a:tailEnd len="sm" w="sm" type="none"/>
                    </a:lnL>
                    <a:lnT cap="flat" cmpd="sng" w="9525">
                      <a:solidFill>
                        <a:srgbClr val="D0CECE"/>
                      </a:solidFill>
                      <a:prstDash val="solid"/>
                      <a:round/>
                      <a:headEnd len="sm" w="sm" type="none"/>
                      <a:tailEnd len="sm" w="sm" type="none"/>
                    </a:lnT>
                    <a:lnB cap="flat" cmpd="sng" w="9525">
                      <a:solidFill>
                        <a:srgbClr val="D0CECE"/>
                      </a:solidFill>
                      <a:prstDash val="solid"/>
                      <a:round/>
                      <a:headEnd len="sm" w="sm" type="none"/>
                      <a:tailEnd len="sm" w="sm" type="none"/>
                    </a:lnB>
                  </a:tcPr>
                </a:tc>
              </a:tr>
            </a:tbl>
          </a:graphicData>
        </a:graphic>
      </p:graphicFrame>
      <p:sp>
        <p:nvSpPr>
          <p:cNvPr id="331" name="Google Shape;331;p26"/>
          <p:cNvSpPr txBox="1"/>
          <p:nvPr/>
        </p:nvSpPr>
        <p:spPr>
          <a:xfrm>
            <a:off x="459593" y="5023052"/>
            <a:ext cx="8530590" cy="1488440"/>
          </a:xfrm>
          <a:prstGeom prst="rect">
            <a:avLst/>
          </a:prstGeom>
          <a:noFill/>
          <a:ln>
            <a:noFill/>
          </a:ln>
        </p:spPr>
        <p:txBody>
          <a:bodyPr anchorCtr="0" anchor="t" bIns="0" lIns="0" spcFirstLastPara="1" rIns="0" wrap="square" tIns="134600">
            <a:spAutoFit/>
          </a:bodyPr>
          <a:lstStyle/>
          <a:p>
            <a:pPr indent="0" lvl="0" marL="12700" marR="0" rtl="0" algn="l">
              <a:lnSpc>
                <a:spcPct val="100000"/>
              </a:lnSpc>
              <a:spcBef>
                <a:spcPts val="0"/>
              </a:spcBef>
              <a:spcAft>
                <a:spcPts val="0"/>
              </a:spcAft>
              <a:buNone/>
            </a:pPr>
            <a:r>
              <a:rPr lang="en-US" sz="1600">
                <a:solidFill>
                  <a:schemeClr val="dk1"/>
                </a:solidFill>
                <a:latin typeface="MS PGothic"/>
                <a:ea typeface="MS PGothic"/>
                <a:cs typeface="MS PGothic"/>
                <a:sym typeface="MS PGothic"/>
              </a:rPr>
              <a:t>⑴ </a:t>
            </a:r>
            <a:r>
              <a:rPr lang="en-US" sz="1600">
                <a:solidFill>
                  <a:schemeClr val="dk1"/>
                </a:solidFill>
                <a:latin typeface="Tahoma"/>
                <a:ea typeface="Tahoma"/>
                <a:cs typeface="Tahoma"/>
                <a:sym typeface="Tahoma"/>
              </a:rPr>
              <a:t>Monophasic ﬁller has smaller particles than biphasic ﬁllers.</a:t>
            </a:r>
            <a:endParaRPr sz="1600">
              <a:solidFill>
                <a:schemeClr val="dk1"/>
              </a:solidFill>
              <a:latin typeface="Tahoma"/>
              <a:ea typeface="Tahoma"/>
              <a:cs typeface="Tahoma"/>
              <a:sym typeface="Tahoma"/>
            </a:endParaRPr>
          </a:p>
          <a:p>
            <a:pPr indent="-264160" lvl="0" marL="276860" marR="5080" rtl="0" algn="l">
              <a:lnSpc>
                <a:spcPct val="150000"/>
              </a:lnSpc>
              <a:spcBef>
                <a:spcPts val="0"/>
              </a:spcBef>
              <a:spcAft>
                <a:spcPts val="0"/>
              </a:spcAft>
              <a:buNone/>
            </a:pPr>
            <a:r>
              <a:rPr lang="en-US" sz="1600">
                <a:solidFill>
                  <a:schemeClr val="dk1"/>
                </a:solidFill>
                <a:latin typeface="MS PGothic"/>
                <a:ea typeface="MS PGothic"/>
                <a:cs typeface="MS PGothic"/>
                <a:sym typeface="MS PGothic"/>
              </a:rPr>
              <a:t>⑵ </a:t>
            </a:r>
            <a:r>
              <a:rPr lang="en-US" sz="1600">
                <a:solidFill>
                  <a:schemeClr val="dk1"/>
                </a:solidFill>
                <a:latin typeface="Tahoma"/>
                <a:ea typeface="Tahoma"/>
                <a:cs typeface="Tahoma"/>
                <a:sym typeface="Tahoma"/>
              </a:rPr>
              <a:t>Starﬁll Deep and Implant have uniformity value closer to 0 and span value closer to 1  compared to other ﬁllers, which indicate uniform, homogeneous hyaluronic acid particles.</a:t>
            </a:r>
            <a:endParaRPr sz="1600">
              <a:solidFill>
                <a:schemeClr val="dk1"/>
              </a:solidFill>
              <a:latin typeface="Tahoma"/>
              <a:ea typeface="Tahoma"/>
              <a:cs typeface="Tahoma"/>
              <a:sym typeface="Tahoma"/>
            </a:endParaRPr>
          </a:p>
          <a:p>
            <a:pPr indent="0" lvl="0" marL="12700" marR="0" rtl="0" algn="l">
              <a:lnSpc>
                <a:spcPct val="100000"/>
              </a:lnSpc>
              <a:spcBef>
                <a:spcPts val="960"/>
              </a:spcBef>
              <a:spcAft>
                <a:spcPts val="0"/>
              </a:spcAft>
              <a:buNone/>
            </a:pPr>
            <a:r>
              <a:rPr lang="en-US" sz="1600">
                <a:solidFill>
                  <a:schemeClr val="dk1"/>
                </a:solidFill>
                <a:latin typeface="Arial"/>
                <a:ea typeface="Arial"/>
                <a:cs typeface="Arial"/>
                <a:sym typeface="Arial"/>
              </a:rPr>
              <a:t>→ </a:t>
            </a:r>
            <a:r>
              <a:rPr lang="en-US" sz="1600">
                <a:solidFill>
                  <a:schemeClr val="dk1"/>
                </a:solidFill>
                <a:latin typeface="Helvetica Neue"/>
                <a:ea typeface="Helvetica Neue"/>
                <a:cs typeface="Helvetica Neue"/>
                <a:sym typeface="Helvetica Neue"/>
              </a:rPr>
              <a:t>This small-sized and homogeneous particles allow easy and smooth injection.</a:t>
            </a:r>
            <a:endParaRPr sz="1600">
              <a:solidFill>
                <a:schemeClr val="dk1"/>
              </a:solidFill>
              <a:latin typeface="Helvetica Neue"/>
              <a:ea typeface="Helvetica Neue"/>
              <a:cs typeface="Helvetica Neue"/>
              <a:sym typeface="Helvetica Neue"/>
            </a:endParaRPr>
          </a:p>
        </p:txBody>
      </p:sp>
      <p:sp>
        <p:nvSpPr>
          <p:cNvPr id="332" name="Google Shape;332;p26"/>
          <p:cNvSpPr txBox="1"/>
          <p:nvPr/>
        </p:nvSpPr>
        <p:spPr>
          <a:xfrm>
            <a:off x="614886" y="6911320"/>
            <a:ext cx="6893559"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Reference : College of Medicine Chung Ang University, “Comparative analysis of rheological features of ﬁllers” 2017.</a:t>
            </a:r>
            <a:endParaRPr sz="1000">
              <a:solidFill>
                <a:schemeClr val="dk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7"/>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338" name="Google Shape;338;p27"/>
          <p:cNvSpPr txBox="1"/>
          <p:nvPr>
            <p:ph type="title"/>
          </p:nvPr>
        </p:nvSpPr>
        <p:spPr>
          <a:xfrm>
            <a:off x="614888" y="466266"/>
            <a:ext cx="4229735"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Post-Marketing Surveillance Report</a:t>
            </a:r>
            <a:endParaRPr sz="2000"/>
          </a:p>
        </p:txBody>
      </p:sp>
      <p:grpSp>
        <p:nvGrpSpPr>
          <p:cNvPr id="339" name="Google Shape;339;p27"/>
          <p:cNvGrpSpPr/>
          <p:nvPr/>
        </p:nvGrpSpPr>
        <p:grpSpPr>
          <a:xfrm>
            <a:off x="627583" y="1738287"/>
            <a:ext cx="3750348" cy="4704715"/>
            <a:chOff x="627583" y="1738287"/>
            <a:chExt cx="3750348" cy="4704715"/>
          </a:xfrm>
        </p:grpSpPr>
        <p:pic>
          <p:nvPicPr>
            <p:cNvPr id="340" name="Google Shape;340;p27"/>
            <p:cNvPicPr preferRelativeResize="0"/>
            <p:nvPr/>
          </p:nvPicPr>
          <p:blipFill rotWithShape="1">
            <a:blip r:embed="rId3">
              <a:alphaModFix/>
            </a:blip>
            <a:srcRect b="0" l="0" r="0" t="0"/>
            <a:stretch/>
          </p:blipFill>
          <p:spPr>
            <a:xfrm>
              <a:off x="882799" y="1738287"/>
              <a:ext cx="3495132" cy="4704715"/>
            </a:xfrm>
            <a:prstGeom prst="rect">
              <a:avLst/>
            </a:prstGeom>
            <a:noFill/>
            <a:ln>
              <a:noFill/>
            </a:ln>
          </p:spPr>
        </p:pic>
        <p:sp>
          <p:nvSpPr>
            <p:cNvPr id="341" name="Google Shape;341;p27"/>
            <p:cNvSpPr/>
            <p:nvPr/>
          </p:nvSpPr>
          <p:spPr>
            <a:xfrm>
              <a:off x="627583" y="3716896"/>
              <a:ext cx="3329304" cy="295275"/>
            </a:xfrm>
            <a:custGeom>
              <a:rect b="b" l="l" r="r" t="t"/>
              <a:pathLst>
                <a:path extrusionOk="0" h="295275" w="3329304">
                  <a:moveTo>
                    <a:pt x="2351189" y="274320"/>
                  </a:moveTo>
                  <a:lnTo>
                    <a:pt x="0" y="274320"/>
                  </a:lnTo>
                  <a:lnTo>
                    <a:pt x="0" y="294894"/>
                  </a:lnTo>
                  <a:lnTo>
                    <a:pt x="2351189" y="294894"/>
                  </a:lnTo>
                  <a:lnTo>
                    <a:pt x="2351189" y="274320"/>
                  </a:lnTo>
                  <a:close/>
                </a:path>
                <a:path extrusionOk="0" h="295275" w="3329304">
                  <a:moveTo>
                    <a:pt x="3329101" y="0"/>
                  </a:moveTo>
                  <a:lnTo>
                    <a:pt x="0" y="0"/>
                  </a:lnTo>
                  <a:lnTo>
                    <a:pt x="0" y="20574"/>
                  </a:lnTo>
                  <a:lnTo>
                    <a:pt x="3329101" y="20574"/>
                  </a:lnTo>
                  <a:lnTo>
                    <a:pt x="332910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2" name="Google Shape;342;p27"/>
          <p:cNvSpPr txBox="1"/>
          <p:nvPr/>
        </p:nvSpPr>
        <p:spPr>
          <a:xfrm>
            <a:off x="541863" y="1619416"/>
            <a:ext cx="3940175" cy="4824095"/>
          </a:xfrm>
          <a:prstGeom prst="rect">
            <a:avLst/>
          </a:prstGeom>
          <a:noFill/>
          <a:ln cap="flat" cmpd="sng" w="9525">
            <a:solidFill>
              <a:srgbClr val="AEABAB"/>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t/>
            </a:r>
            <a:endParaRPr sz="2650">
              <a:solidFill>
                <a:schemeClr val="dk1"/>
              </a:solidFill>
              <a:latin typeface="Times New Roman"/>
              <a:ea typeface="Times New Roman"/>
              <a:cs typeface="Times New Roman"/>
              <a:sym typeface="Times New Roman"/>
            </a:endParaRPr>
          </a:p>
          <a:p>
            <a:pPr indent="0" lvl="0" marL="338455" marR="0" rtl="0" algn="l">
              <a:lnSpc>
                <a:spcPct val="100000"/>
              </a:lnSpc>
              <a:spcBef>
                <a:spcPts val="0"/>
              </a:spcBef>
              <a:spcAft>
                <a:spcPts val="0"/>
              </a:spcAft>
              <a:buNone/>
            </a:pPr>
            <a:r>
              <a:rPr lang="en-US" sz="1800">
                <a:solidFill>
                  <a:srgbClr val="FFFFFF"/>
                </a:solidFill>
                <a:latin typeface="Arial"/>
                <a:ea typeface="Arial"/>
                <a:cs typeface="Arial"/>
                <a:sym typeface="Arial"/>
              </a:rPr>
              <a:t>both WSRS and</a:t>
            </a:r>
            <a:endParaRPr sz="18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850">
              <a:solidFill>
                <a:schemeClr val="dk1"/>
              </a:solidFill>
              <a:latin typeface="Arial"/>
              <a:ea typeface="Arial"/>
              <a:cs typeface="Arial"/>
              <a:sym typeface="Arial"/>
            </a:endParaRPr>
          </a:p>
          <a:p>
            <a:pPr indent="0" lvl="0" marL="85725" marR="0" rtl="0" algn="l">
              <a:lnSpc>
                <a:spcPct val="100000"/>
              </a:lnSpc>
              <a:spcBef>
                <a:spcPts val="5"/>
              </a:spcBef>
              <a:spcAft>
                <a:spcPts val="0"/>
              </a:spcAft>
              <a:buNone/>
            </a:pPr>
            <a:r>
              <a:rPr lang="en-US" sz="1800">
                <a:solidFill>
                  <a:srgbClr val="FFFFFF"/>
                </a:solidFill>
                <a:latin typeface="Arial"/>
                <a:ea typeface="Arial"/>
                <a:cs typeface="Arial"/>
                <a:sym typeface="Arial"/>
              </a:rPr>
              <a:t>non-inferiority to Restylane Sub-Q</a:t>
            </a:r>
            <a:endParaRPr sz="1800">
              <a:solidFill>
                <a:schemeClr val="dk1"/>
              </a:solidFill>
              <a:latin typeface="Arial"/>
              <a:ea typeface="Arial"/>
              <a:cs typeface="Arial"/>
              <a:sym typeface="Arial"/>
            </a:endParaRPr>
          </a:p>
        </p:txBody>
      </p:sp>
      <p:grpSp>
        <p:nvGrpSpPr>
          <p:cNvPr id="343" name="Google Shape;343;p27"/>
          <p:cNvGrpSpPr/>
          <p:nvPr/>
        </p:nvGrpSpPr>
        <p:grpSpPr>
          <a:xfrm>
            <a:off x="627583" y="4265535"/>
            <a:ext cx="3657881" cy="2133462"/>
            <a:chOff x="627583" y="4265535"/>
            <a:chExt cx="3657881" cy="2133462"/>
          </a:xfrm>
        </p:grpSpPr>
        <p:sp>
          <p:nvSpPr>
            <p:cNvPr id="344" name="Google Shape;344;p27"/>
            <p:cNvSpPr/>
            <p:nvPr/>
          </p:nvSpPr>
          <p:spPr>
            <a:xfrm>
              <a:off x="627583" y="4265535"/>
              <a:ext cx="3443604" cy="295275"/>
            </a:xfrm>
            <a:custGeom>
              <a:rect b="b" l="l" r="r" t="t"/>
              <a:pathLst>
                <a:path extrusionOk="0" h="295275" w="3443604">
                  <a:moveTo>
                    <a:pt x="2185873" y="274320"/>
                  </a:moveTo>
                  <a:lnTo>
                    <a:pt x="0" y="274320"/>
                  </a:lnTo>
                  <a:lnTo>
                    <a:pt x="0" y="294894"/>
                  </a:lnTo>
                  <a:lnTo>
                    <a:pt x="2185873" y="294894"/>
                  </a:lnTo>
                  <a:lnTo>
                    <a:pt x="2185873" y="274320"/>
                  </a:lnTo>
                  <a:close/>
                </a:path>
                <a:path extrusionOk="0" h="295275" w="3443604">
                  <a:moveTo>
                    <a:pt x="3443287" y="0"/>
                  </a:moveTo>
                  <a:lnTo>
                    <a:pt x="0" y="0"/>
                  </a:lnTo>
                  <a:lnTo>
                    <a:pt x="0" y="20574"/>
                  </a:lnTo>
                  <a:lnTo>
                    <a:pt x="3443287" y="20574"/>
                  </a:lnTo>
                  <a:lnTo>
                    <a:pt x="344328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27"/>
            <p:cNvSpPr/>
            <p:nvPr/>
          </p:nvSpPr>
          <p:spPr>
            <a:xfrm>
              <a:off x="3264384" y="6191987"/>
              <a:ext cx="1021080" cy="207010"/>
            </a:xfrm>
            <a:custGeom>
              <a:rect b="b" l="l" r="r" t="t"/>
              <a:pathLst>
                <a:path extrusionOk="0" h="207010" w="1021079">
                  <a:moveTo>
                    <a:pt x="1021079" y="206568"/>
                  </a:moveTo>
                  <a:lnTo>
                    <a:pt x="0" y="206568"/>
                  </a:lnTo>
                  <a:lnTo>
                    <a:pt x="0" y="0"/>
                  </a:lnTo>
                  <a:lnTo>
                    <a:pt x="1021079" y="0"/>
                  </a:lnTo>
                  <a:lnTo>
                    <a:pt x="1021079" y="206568"/>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27"/>
            <p:cNvSpPr/>
            <p:nvPr/>
          </p:nvSpPr>
          <p:spPr>
            <a:xfrm>
              <a:off x="3264384" y="6191987"/>
              <a:ext cx="1021080" cy="207010"/>
            </a:xfrm>
            <a:custGeom>
              <a:rect b="b" l="l" r="r" t="t"/>
              <a:pathLst>
                <a:path extrusionOk="0" h="207010" w="1021079">
                  <a:moveTo>
                    <a:pt x="0" y="0"/>
                  </a:moveTo>
                  <a:lnTo>
                    <a:pt x="1021079" y="0"/>
                  </a:lnTo>
                  <a:lnTo>
                    <a:pt x="1021079" y="206568"/>
                  </a:lnTo>
                  <a:lnTo>
                    <a:pt x="0" y="206568"/>
                  </a:lnTo>
                  <a:lnTo>
                    <a:pt x="0" y="0"/>
                  </a:lnTo>
                  <a:close/>
                </a:path>
              </a:pathLst>
            </a:custGeom>
            <a:noFill/>
            <a:ln cap="flat" cmpd="sng" w="126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7" name="Google Shape;347;p27"/>
            <p:cNvPicPr preferRelativeResize="0"/>
            <p:nvPr/>
          </p:nvPicPr>
          <p:blipFill rotWithShape="1">
            <a:blip r:embed="rId4">
              <a:alphaModFix/>
            </a:blip>
            <a:srcRect b="0" l="0" r="0" t="0"/>
            <a:stretch/>
          </p:blipFill>
          <p:spPr>
            <a:xfrm>
              <a:off x="3339991" y="6226492"/>
              <a:ext cx="869866" cy="166548"/>
            </a:xfrm>
            <a:prstGeom prst="rect">
              <a:avLst/>
            </a:prstGeom>
            <a:noFill/>
            <a:ln>
              <a:noFill/>
            </a:ln>
          </p:spPr>
        </p:pic>
      </p:grpSp>
      <p:graphicFrame>
        <p:nvGraphicFramePr>
          <p:cNvPr id="348" name="Google Shape;348;p27"/>
          <p:cNvGraphicFramePr/>
          <p:nvPr/>
        </p:nvGraphicFramePr>
        <p:xfrm>
          <a:off x="4611911" y="2219565"/>
          <a:ext cx="3000000" cy="3000000"/>
        </p:xfrm>
        <a:graphic>
          <a:graphicData uri="http://schemas.openxmlformats.org/drawingml/2006/table">
            <a:tbl>
              <a:tblPr bandRow="1" firstRow="1">
                <a:noFill/>
                <a:tableStyleId>{72445395-7140-4476-AEA6-79DF8CF099E5}</a:tableStyleId>
              </a:tblPr>
              <a:tblGrid>
                <a:gridCol w="561350"/>
                <a:gridCol w="1360800"/>
                <a:gridCol w="1422400"/>
                <a:gridCol w="1480825"/>
                <a:gridCol w="873125"/>
              </a:tblGrid>
              <a:tr h="444500">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281940" marR="0" rtl="0" algn="l">
                        <a:lnSpc>
                          <a:spcPct val="100000"/>
                        </a:lnSpc>
                        <a:spcBef>
                          <a:spcPts val="0"/>
                        </a:spcBef>
                        <a:spcAft>
                          <a:spcPts val="0"/>
                        </a:spcAft>
                        <a:buNone/>
                      </a:pPr>
                      <a:r>
                        <a:rPr lang="en-US" sz="1200" u="none" cap="none" strike="noStrike">
                          <a:latin typeface="Helvetica Neue"/>
                          <a:ea typeface="Helvetica Neue"/>
                          <a:cs typeface="Helvetica Neue"/>
                          <a:sym typeface="Helvetica Neue"/>
                        </a:rPr>
                        <a:t>Starﬁll Plus</a:t>
                      </a:r>
                      <a:endParaRPr sz="1200" u="none" cap="none" strike="noStrike">
                        <a:latin typeface="Helvetica Neue"/>
                        <a:ea typeface="Helvetica Neue"/>
                        <a:cs typeface="Helvetica Neue"/>
                        <a:sym typeface="Helvetica Neue"/>
                      </a:endParaRPr>
                    </a:p>
                  </a:txBody>
                  <a:tcPr marT="12445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200" u="none" cap="none" strike="noStrike">
                          <a:latin typeface="Helvetica Neue"/>
                          <a:ea typeface="Helvetica Neue"/>
                          <a:cs typeface="Helvetica Neue"/>
                          <a:sym typeface="Helvetica Neue"/>
                        </a:rPr>
                        <a:t>Starﬁll Deep plus</a:t>
                      </a:r>
                      <a:endParaRPr sz="1200" u="none" cap="none" strike="noStrike">
                        <a:latin typeface="Helvetica Neue"/>
                        <a:ea typeface="Helvetica Neue"/>
                        <a:cs typeface="Helvetica Neue"/>
                        <a:sym typeface="Helvetica Neue"/>
                      </a:endParaRPr>
                    </a:p>
                  </a:txBody>
                  <a:tcPr marT="12445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379730" lvl="0" marL="589915" marR="203200" rtl="0" algn="l">
                        <a:lnSpc>
                          <a:spcPct val="100000"/>
                        </a:lnSpc>
                        <a:spcBef>
                          <a:spcPts val="0"/>
                        </a:spcBef>
                        <a:spcAft>
                          <a:spcPts val="0"/>
                        </a:spcAft>
                        <a:buNone/>
                      </a:pPr>
                      <a:r>
                        <a:rPr lang="en-US" sz="1200" u="none" cap="none" strike="noStrike">
                          <a:latin typeface="Helvetica Neue"/>
                          <a:ea typeface="Helvetica Neue"/>
                          <a:cs typeface="Helvetica Neue"/>
                          <a:sym typeface="Helvetica Neue"/>
                        </a:rPr>
                        <a:t>Starﬁll Implant  plus</a:t>
                      </a:r>
                      <a:endParaRPr sz="1200" u="none" cap="none" strike="noStrike">
                        <a:latin typeface="Helvetica Neue"/>
                        <a:ea typeface="Helvetica Neue"/>
                        <a:cs typeface="Helvetica Neue"/>
                        <a:sym typeface="Helvetica Neue"/>
                      </a:endParaRPr>
                    </a:p>
                  </a:txBody>
                  <a:tcPr marT="33025"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260984" marR="0" rtl="0" algn="l">
                        <a:lnSpc>
                          <a:spcPct val="100000"/>
                        </a:lnSpc>
                        <a:spcBef>
                          <a:spcPts val="0"/>
                        </a:spcBef>
                        <a:spcAft>
                          <a:spcPts val="0"/>
                        </a:spcAft>
                        <a:buNone/>
                      </a:pPr>
                      <a:r>
                        <a:rPr lang="en-US" sz="1200" u="none" cap="none" strike="noStrike">
                          <a:latin typeface="Helvetica Neue"/>
                          <a:ea typeface="Helvetica Neue"/>
                          <a:cs typeface="Helvetica Neue"/>
                          <a:sym typeface="Helvetica Neue"/>
                        </a:rPr>
                        <a:t>Total</a:t>
                      </a:r>
                      <a:endParaRPr sz="1200" u="none" cap="none" strike="noStrike">
                        <a:latin typeface="Helvetica Neue"/>
                        <a:ea typeface="Helvetica Neue"/>
                        <a:cs typeface="Helvetica Neue"/>
                        <a:sym typeface="Helvetica Neue"/>
                      </a:endParaRPr>
                    </a:p>
                  </a:txBody>
                  <a:tcPr marT="124450" marB="0" marR="0" marL="0">
                    <a:lnL cap="flat" cmpd="sng" w="9525">
                      <a:solidFill>
                        <a:srgbClr val="757070"/>
                      </a:solidFill>
                      <a:prstDash val="solid"/>
                      <a:round/>
                      <a:headEnd len="sm" w="sm" type="none"/>
                      <a:tailEnd len="sm" w="sm" type="none"/>
                    </a:lnL>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r>
              <a:tr h="6064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4445" marR="0" rtl="0" algn="ctr">
                        <a:lnSpc>
                          <a:spcPct val="100000"/>
                        </a:lnSpc>
                        <a:spcBef>
                          <a:spcPts val="0"/>
                        </a:spcBef>
                        <a:spcAft>
                          <a:spcPts val="0"/>
                        </a:spcAft>
                        <a:buNone/>
                      </a:pPr>
                      <a:r>
                        <a:rPr lang="en-US" sz="1200" u="none" cap="none" strike="noStrike">
                          <a:latin typeface="Tahoma"/>
                          <a:ea typeface="Tahoma"/>
                          <a:cs typeface="Tahoma"/>
                          <a:sym typeface="Tahoma"/>
                        </a:rPr>
                        <a:t>2018</a:t>
                      </a:r>
                      <a:endParaRPr sz="1200" u="none" cap="none" strike="noStrike">
                        <a:latin typeface="Tahoma"/>
                        <a:ea typeface="Tahoma"/>
                        <a:cs typeface="Tahoma"/>
                        <a:sym typeface="Tahoma"/>
                      </a:endParaRPr>
                    </a:p>
                  </a:txBody>
                  <a:tcPr marT="1275" marB="0" marR="0" marL="0">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80975" marR="0" rtl="0" algn="l">
                        <a:lnSpc>
                          <a:spcPct val="100000"/>
                        </a:lnSpc>
                        <a:spcBef>
                          <a:spcPts val="0"/>
                        </a:spcBef>
                        <a:spcAft>
                          <a:spcPts val="0"/>
                        </a:spcAft>
                        <a:buNone/>
                      </a:pPr>
                      <a:r>
                        <a:rPr lang="en-US" sz="1200" u="none" cap="none" strike="noStrike">
                          <a:latin typeface="Tahoma"/>
                          <a:ea typeface="Tahoma"/>
                          <a:cs typeface="Tahoma"/>
                          <a:sym typeface="Tahoma"/>
                        </a:rPr>
                        <a:t>6,534 syringes</a:t>
                      </a:r>
                      <a:endParaRPr sz="1200" u="none" cap="none" strike="noStrike">
                        <a:latin typeface="Tahoma"/>
                        <a:ea typeface="Tahoma"/>
                        <a:cs typeface="Tahoma"/>
                        <a:sym typeface="Tahoma"/>
                      </a:endParaRPr>
                    </a:p>
                    <a:p>
                      <a:pPr indent="0" lvl="0" marL="121285"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(1 case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68275" marR="0" rtl="0" algn="l">
                        <a:lnSpc>
                          <a:spcPct val="100000"/>
                        </a:lnSpc>
                        <a:spcBef>
                          <a:spcPts val="0"/>
                        </a:spcBef>
                        <a:spcAft>
                          <a:spcPts val="0"/>
                        </a:spcAft>
                        <a:buNone/>
                      </a:pPr>
                      <a:r>
                        <a:rPr lang="en-US" sz="1200" u="none" cap="none" strike="noStrike">
                          <a:latin typeface="Tahoma"/>
                          <a:ea typeface="Tahoma"/>
                          <a:cs typeface="Tahoma"/>
                          <a:sym typeface="Tahoma"/>
                        </a:rPr>
                        <a:t>15,593 syringes</a:t>
                      </a:r>
                      <a:endParaRPr sz="1200" u="none" cap="none" strike="noStrike">
                        <a:latin typeface="Tahoma"/>
                        <a:ea typeface="Tahoma"/>
                        <a:cs typeface="Tahoma"/>
                        <a:sym typeface="Tahoma"/>
                      </a:endParaRPr>
                    </a:p>
                    <a:p>
                      <a:pPr indent="0" lvl="0" marL="116839"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(3 cases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241300" marR="0" rtl="0" algn="l">
                        <a:lnSpc>
                          <a:spcPct val="100000"/>
                        </a:lnSpc>
                        <a:spcBef>
                          <a:spcPts val="0"/>
                        </a:spcBef>
                        <a:spcAft>
                          <a:spcPts val="0"/>
                        </a:spcAft>
                        <a:buNone/>
                      </a:pPr>
                      <a:r>
                        <a:rPr lang="en-US" sz="1200" u="none" cap="none" strike="noStrike">
                          <a:latin typeface="Tahoma"/>
                          <a:ea typeface="Tahoma"/>
                          <a:cs typeface="Tahoma"/>
                          <a:sym typeface="Tahoma"/>
                        </a:rPr>
                        <a:t>9,709 syringes</a:t>
                      </a:r>
                      <a:endParaRPr sz="1200" u="none" cap="none" strike="noStrike">
                        <a:latin typeface="Tahoma"/>
                        <a:ea typeface="Tahoma"/>
                        <a:cs typeface="Tahoma"/>
                        <a:sym typeface="Tahoma"/>
                      </a:endParaRPr>
                    </a:p>
                    <a:p>
                      <a:pPr indent="0" lvl="0" marL="146050"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(7 cases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99390" marR="0" rtl="0" algn="l">
                        <a:lnSpc>
                          <a:spcPct val="100000"/>
                        </a:lnSpc>
                        <a:spcBef>
                          <a:spcPts val="0"/>
                        </a:spcBef>
                        <a:spcAft>
                          <a:spcPts val="0"/>
                        </a:spcAft>
                        <a:buNone/>
                      </a:pPr>
                      <a:r>
                        <a:rPr lang="en-US" sz="1200" u="none" cap="none" strike="noStrike">
                          <a:latin typeface="Tahoma"/>
                          <a:ea typeface="Tahoma"/>
                          <a:cs typeface="Tahoma"/>
                          <a:sym typeface="Tahoma"/>
                        </a:rPr>
                        <a:t>31,836</a:t>
                      </a:r>
                      <a:endParaRPr sz="1200" u="none" cap="none" strike="noStrike">
                        <a:latin typeface="Tahoma"/>
                        <a:ea typeface="Tahoma"/>
                        <a:cs typeface="Tahoma"/>
                        <a:sym typeface="Tahoma"/>
                      </a:endParaRPr>
                    </a:p>
                    <a:p>
                      <a:pPr indent="0" lvl="0" marL="146050" marR="0" rtl="0" algn="l">
                        <a:lnSpc>
                          <a:spcPct val="100000"/>
                        </a:lnSpc>
                        <a:spcBef>
                          <a:spcPts val="0"/>
                        </a:spcBef>
                        <a:spcAft>
                          <a:spcPts val="0"/>
                        </a:spcAft>
                        <a:buNone/>
                      </a:pPr>
                      <a:r>
                        <a:rPr lang="en-US" sz="1200" u="none" cap="none" strike="noStrike">
                          <a:latin typeface="Tahoma"/>
                          <a:ea typeface="Tahoma"/>
                          <a:cs typeface="Tahoma"/>
                          <a:sym typeface="Tahoma"/>
                        </a:rPr>
                        <a:t>syringes</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r>
              <a:tr h="6064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4445" marR="0" rtl="0" algn="ctr">
                        <a:lnSpc>
                          <a:spcPct val="100000"/>
                        </a:lnSpc>
                        <a:spcBef>
                          <a:spcPts val="0"/>
                        </a:spcBef>
                        <a:spcAft>
                          <a:spcPts val="0"/>
                        </a:spcAft>
                        <a:buNone/>
                      </a:pPr>
                      <a:r>
                        <a:rPr lang="en-US" sz="1200" u="none" cap="none" strike="noStrike">
                          <a:latin typeface="Tahoma"/>
                          <a:ea typeface="Tahoma"/>
                          <a:cs typeface="Tahoma"/>
                          <a:sym typeface="Tahoma"/>
                        </a:rPr>
                        <a:t>2019</a:t>
                      </a:r>
                      <a:endParaRPr sz="1200" u="none" cap="none" strike="noStrike">
                        <a:latin typeface="Tahoma"/>
                        <a:ea typeface="Tahoma"/>
                        <a:cs typeface="Tahoma"/>
                        <a:sym typeface="Tahoma"/>
                      </a:endParaRPr>
                    </a:p>
                  </a:txBody>
                  <a:tcPr marT="1275" marB="0" marR="0" marL="0">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37160" marR="0" rtl="0" algn="l">
                        <a:lnSpc>
                          <a:spcPct val="100000"/>
                        </a:lnSpc>
                        <a:spcBef>
                          <a:spcPts val="0"/>
                        </a:spcBef>
                        <a:spcAft>
                          <a:spcPts val="0"/>
                        </a:spcAft>
                        <a:buNone/>
                      </a:pPr>
                      <a:r>
                        <a:rPr lang="en-US" sz="1200" u="none" cap="none" strike="noStrike">
                          <a:latin typeface="Tahoma"/>
                          <a:ea typeface="Tahoma"/>
                          <a:cs typeface="Tahoma"/>
                          <a:sym typeface="Tahoma"/>
                        </a:rPr>
                        <a:t>12,742 syringes</a:t>
                      </a:r>
                      <a:endParaRPr sz="1200" u="none" cap="none" strike="noStrike">
                        <a:latin typeface="Tahoma"/>
                        <a:ea typeface="Tahoma"/>
                        <a:cs typeface="Tahoma"/>
                        <a:sym typeface="Tahoma"/>
                      </a:endParaRPr>
                    </a:p>
                    <a:p>
                      <a:pPr indent="0" lvl="0" marL="121285"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(1 case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68275" marR="0" rtl="0" algn="l">
                        <a:lnSpc>
                          <a:spcPct val="100000"/>
                        </a:lnSpc>
                        <a:spcBef>
                          <a:spcPts val="0"/>
                        </a:spcBef>
                        <a:spcAft>
                          <a:spcPts val="0"/>
                        </a:spcAft>
                        <a:buNone/>
                      </a:pPr>
                      <a:r>
                        <a:rPr lang="en-US" sz="1200" u="none" cap="none" strike="noStrike">
                          <a:latin typeface="Tahoma"/>
                          <a:ea typeface="Tahoma"/>
                          <a:cs typeface="Tahoma"/>
                          <a:sym typeface="Tahoma"/>
                        </a:rPr>
                        <a:t>33,934 syringes</a:t>
                      </a:r>
                      <a:endParaRPr sz="1200" u="none" cap="none" strike="noStrike">
                        <a:latin typeface="Tahoma"/>
                        <a:ea typeface="Tahoma"/>
                        <a:cs typeface="Tahoma"/>
                        <a:sym typeface="Tahoma"/>
                      </a:endParaRPr>
                    </a:p>
                    <a:p>
                      <a:pPr indent="0" lvl="0" marL="116839"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(6 cases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97485" marR="0" rtl="0" algn="l">
                        <a:lnSpc>
                          <a:spcPct val="100000"/>
                        </a:lnSpc>
                        <a:spcBef>
                          <a:spcPts val="0"/>
                        </a:spcBef>
                        <a:spcAft>
                          <a:spcPts val="0"/>
                        </a:spcAft>
                        <a:buNone/>
                      </a:pPr>
                      <a:r>
                        <a:rPr lang="en-US" sz="1200" u="none" cap="none" strike="noStrike">
                          <a:latin typeface="Tahoma"/>
                          <a:ea typeface="Tahoma"/>
                          <a:cs typeface="Tahoma"/>
                          <a:sym typeface="Tahoma"/>
                        </a:rPr>
                        <a:t>15,141 syringes</a:t>
                      </a:r>
                      <a:endParaRPr sz="1200" u="none" cap="none" strike="noStrike">
                        <a:latin typeface="Tahoma"/>
                        <a:ea typeface="Tahoma"/>
                        <a:cs typeface="Tahoma"/>
                        <a:sym typeface="Tahoma"/>
                      </a:endParaRPr>
                    </a:p>
                    <a:p>
                      <a:pPr indent="0" lvl="0" marL="146050"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(3 cases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99390" marR="0" rtl="0" algn="l">
                        <a:lnSpc>
                          <a:spcPct val="100000"/>
                        </a:lnSpc>
                        <a:spcBef>
                          <a:spcPts val="0"/>
                        </a:spcBef>
                        <a:spcAft>
                          <a:spcPts val="0"/>
                        </a:spcAft>
                        <a:buNone/>
                      </a:pPr>
                      <a:r>
                        <a:rPr lang="en-US" sz="1200" u="none" cap="none" strike="noStrike">
                          <a:latin typeface="Tahoma"/>
                          <a:ea typeface="Tahoma"/>
                          <a:cs typeface="Tahoma"/>
                          <a:sym typeface="Tahoma"/>
                        </a:rPr>
                        <a:t>61,817</a:t>
                      </a:r>
                      <a:endParaRPr sz="1200" u="none" cap="none" strike="noStrike">
                        <a:latin typeface="Tahoma"/>
                        <a:ea typeface="Tahoma"/>
                        <a:cs typeface="Tahoma"/>
                        <a:sym typeface="Tahoma"/>
                      </a:endParaRPr>
                    </a:p>
                    <a:p>
                      <a:pPr indent="0" lvl="0" marL="146050" marR="0" rtl="0" algn="l">
                        <a:lnSpc>
                          <a:spcPct val="100000"/>
                        </a:lnSpc>
                        <a:spcBef>
                          <a:spcPts val="0"/>
                        </a:spcBef>
                        <a:spcAft>
                          <a:spcPts val="0"/>
                        </a:spcAft>
                        <a:buNone/>
                      </a:pPr>
                      <a:r>
                        <a:rPr lang="en-US" sz="1200" u="none" cap="none" strike="noStrike">
                          <a:latin typeface="Tahoma"/>
                          <a:ea typeface="Tahoma"/>
                          <a:cs typeface="Tahoma"/>
                          <a:sym typeface="Tahoma"/>
                        </a:rPr>
                        <a:t>syringes</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r>
              <a:tr h="6064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4445" marR="0" rtl="0" algn="ctr">
                        <a:lnSpc>
                          <a:spcPct val="100000"/>
                        </a:lnSpc>
                        <a:spcBef>
                          <a:spcPts val="0"/>
                        </a:spcBef>
                        <a:spcAft>
                          <a:spcPts val="0"/>
                        </a:spcAft>
                        <a:buNone/>
                      </a:pPr>
                      <a:r>
                        <a:rPr lang="en-US" sz="1200" u="none" cap="none" strike="noStrike">
                          <a:latin typeface="Tahoma"/>
                          <a:ea typeface="Tahoma"/>
                          <a:cs typeface="Tahoma"/>
                          <a:sym typeface="Tahoma"/>
                        </a:rPr>
                        <a:t>2020</a:t>
                      </a:r>
                      <a:endParaRPr sz="1200" u="none" cap="none" strike="noStrike">
                        <a:latin typeface="Tahoma"/>
                        <a:ea typeface="Tahoma"/>
                        <a:cs typeface="Tahoma"/>
                        <a:sym typeface="Tahoma"/>
                      </a:endParaRPr>
                    </a:p>
                  </a:txBody>
                  <a:tcPr marT="1275" marB="0" marR="0" marL="0">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37160" marR="0" rtl="0" algn="l">
                        <a:lnSpc>
                          <a:spcPct val="100000"/>
                        </a:lnSpc>
                        <a:spcBef>
                          <a:spcPts val="0"/>
                        </a:spcBef>
                        <a:spcAft>
                          <a:spcPts val="0"/>
                        </a:spcAft>
                        <a:buNone/>
                      </a:pPr>
                      <a:r>
                        <a:rPr lang="en-US" sz="1200" u="none" cap="none" strike="noStrike">
                          <a:latin typeface="Tahoma"/>
                          <a:ea typeface="Tahoma"/>
                          <a:cs typeface="Tahoma"/>
                          <a:sym typeface="Tahoma"/>
                        </a:rPr>
                        <a:t>21,193 syringes</a:t>
                      </a:r>
                      <a:endParaRPr sz="1200" u="none" cap="none" strike="noStrike">
                        <a:latin typeface="Tahoma"/>
                        <a:ea typeface="Tahoma"/>
                        <a:cs typeface="Tahoma"/>
                        <a:sym typeface="Tahoma"/>
                      </a:endParaRPr>
                    </a:p>
                    <a:p>
                      <a:pPr indent="0" lvl="0" marL="121285" marR="0" rtl="0" algn="l">
                        <a:lnSpc>
                          <a:spcPct val="100000"/>
                        </a:lnSpc>
                        <a:spcBef>
                          <a:spcPts val="0"/>
                        </a:spcBef>
                        <a:spcAft>
                          <a:spcPts val="0"/>
                        </a:spcAft>
                        <a:buNone/>
                      </a:pPr>
                      <a:r>
                        <a:rPr lang="en-US" sz="1200" u="none" cap="none" strike="noStrike">
                          <a:solidFill>
                            <a:srgbClr val="FF0000"/>
                          </a:solidFill>
                          <a:latin typeface="Tahoma"/>
                          <a:ea typeface="Tahoma"/>
                          <a:cs typeface="Tahoma"/>
                          <a:sym typeface="Tahoma"/>
                        </a:rPr>
                        <a:t>(1 case swelling)</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1200" u="none" cap="none" strike="noStrike">
                          <a:latin typeface="Tahoma"/>
                          <a:ea typeface="Tahoma"/>
                          <a:cs typeface="Tahoma"/>
                          <a:sym typeface="Tahoma"/>
                        </a:rPr>
                        <a:t>56,399 syringes</a:t>
                      </a:r>
                      <a:endParaRPr sz="1200" u="none" cap="none" strike="noStrike">
                        <a:latin typeface="Tahoma"/>
                        <a:ea typeface="Tahoma"/>
                        <a:cs typeface="Tahoma"/>
                        <a:sym typeface="Tahoma"/>
                      </a:endParaRPr>
                    </a:p>
                  </a:txBody>
                  <a:tcPr marT="1275"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197485" marR="0" rtl="0" algn="l">
                        <a:lnSpc>
                          <a:spcPct val="100000"/>
                        </a:lnSpc>
                        <a:spcBef>
                          <a:spcPts val="0"/>
                        </a:spcBef>
                        <a:spcAft>
                          <a:spcPts val="0"/>
                        </a:spcAft>
                        <a:buNone/>
                      </a:pPr>
                      <a:r>
                        <a:rPr lang="en-US" sz="1200" u="none" cap="none" strike="noStrike">
                          <a:latin typeface="Tahoma"/>
                          <a:ea typeface="Tahoma"/>
                          <a:cs typeface="Tahoma"/>
                          <a:sym typeface="Tahoma"/>
                        </a:rPr>
                        <a:t>28,885 syringes</a:t>
                      </a:r>
                      <a:endParaRPr sz="1200" u="none" cap="none" strike="noStrike">
                        <a:latin typeface="Tahoma"/>
                        <a:ea typeface="Tahoma"/>
                        <a:cs typeface="Tahoma"/>
                        <a:sym typeface="Tahoma"/>
                      </a:endParaRPr>
                    </a:p>
                  </a:txBody>
                  <a:tcPr marT="1275" marB="0" marR="0" marL="0">
                    <a:lnL cap="flat" cmpd="sng" w="9525">
                      <a:solidFill>
                        <a:srgbClr val="757070"/>
                      </a:solidFill>
                      <a:prstDash val="solid"/>
                      <a:round/>
                      <a:headEnd len="sm" w="sm" type="none"/>
                      <a:tailEnd len="sm" w="sm" type="none"/>
                    </a:lnL>
                    <a:lnR cap="flat" cmpd="sng" w="9525">
                      <a:solidFill>
                        <a:srgbClr val="757070"/>
                      </a:solidFill>
                      <a:prstDash val="solid"/>
                      <a:round/>
                      <a:headEnd len="sm" w="sm" type="none"/>
                      <a:tailEnd len="sm" w="sm" type="none"/>
                    </a:lnR>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c>
                  <a:txBody>
                    <a:bodyPr/>
                    <a:lstStyle/>
                    <a:p>
                      <a:pPr indent="0" lvl="0" marL="156210" marR="0" rtl="0" algn="l">
                        <a:lnSpc>
                          <a:spcPct val="100000"/>
                        </a:lnSpc>
                        <a:spcBef>
                          <a:spcPts val="0"/>
                        </a:spcBef>
                        <a:spcAft>
                          <a:spcPts val="0"/>
                        </a:spcAft>
                        <a:buNone/>
                      </a:pPr>
                      <a:r>
                        <a:rPr lang="en-US" sz="1200" u="none" cap="none" strike="noStrike">
                          <a:latin typeface="Tahoma"/>
                          <a:ea typeface="Tahoma"/>
                          <a:cs typeface="Tahoma"/>
                          <a:sym typeface="Tahoma"/>
                        </a:rPr>
                        <a:t>106,587</a:t>
                      </a:r>
                      <a:endParaRPr sz="1200" u="none" cap="none" strike="noStrike">
                        <a:latin typeface="Tahoma"/>
                        <a:ea typeface="Tahoma"/>
                        <a:cs typeface="Tahoma"/>
                        <a:sym typeface="Tahoma"/>
                      </a:endParaRPr>
                    </a:p>
                    <a:p>
                      <a:pPr indent="0" lvl="0" marL="146050" marR="0" rtl="0" algn="l">
                        <a:lnSpc>
                          <a:spcPct val="100000"/>
                        </a:lnSpc>
                        <a:spcBef>
                          <a:spcPts val="0"/>
                        </a:spcBef>
                        <a:spcAft>
                          <a:spcPts val="0"/>
                        </a:spcAft>
                        <a:buNone/>
                      </a:pPr>
                      <a:r>
                        <a:rPr lang="en-US" sz="1200" u="none" cap="none" strike="noStrike">
                          <a:latin typeface="Tahoma"/>
                          <a:ea typeface="Tahoma"/>
                          <a:cs typeface="Tahoma"/>
                          <a:sym typeface="Tahoma"/>
                        </a:rPr>
                        <a:t>syringes</a:t>
                      </a:r>
                      <a:endParaRPr sz="1200" u="none" cap="none" strike="noStrike">
                        <a:latin typeface="Tahoma"/>
                        <a:ea typeface="Tahoma"/>
                        <a:cs typeface="Tahoma"/>
                        <a:sym typeface="Tahoma"/>
                      </a:endParaRPr>
                    </a:p>
                  </a:txBody>
                  <a:tcPr marT="114300" marB="0" marR="0" marL="0">
                    <a:lnL cap="flat" cmpd="sng" w="9525">
                      <a:solidFill>
                        <a:srgbClr val="757070"/>
                      </a:solidFill>
                      <a:prstDash val="solid"/>
                      <a:round/>
                      <a:headEnd len="sm" w="sm" type="none"/>
                      <a:tailEnd len="sm" w="sm" type="none"/>
                    </a:lnL>
                    <a:lnT cap="flat" cmpd="sng" w="9525">
                      <a:solidFill>
                        <a:srgbClr val="757070"/>
                      </a:solidFill>
                      <a:prstDash val="solid"/>
                      <a:round/>
                      <a:headEnd len="sm" w="sm" type="none"/>
                      <a:tailEnd len="sm" w="sm" type="none"/>
                    </a:lnT>
                    <a:lnB cap="flat" cmpd="sng" w="9525">
                      <a:solidFill>
                        <a:srgbClr val="757070"/>
                      </a:solidFill>
                      <a:prstDash val="solid"/>
                      <a:round/>
                      <a:headEnd len="sm" w="sm" type="none"/>
                      <a:tailEnd len="sm" w="sm" type="none"/>
                    </a:lnB>
                  </a:tcPr>
                </a:tc>
              </a:tr>
            </a:tbl>
          </a:graphicData>
        </a:graphic>
      </p:graphicFrame>
      <p:sp>
        <p:nvSpPr>
          <p:cNvPr id="349" name="Google Shape;349;p27"/>
          <p:cNvSpPr txBox="1"/>
          <p:nvPr/>
        </p:nvSpPr>
        <p:spPr>
          <a:xfrm>
            <a:off x="4615211" y="5249687"/>
            <a:ext cx="5643245" cy="66738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500">
                <a:solidFill>
                  <a:srgbClr val="0000FF"/>
                </a:solidFill>
                <a:latin typeface="Helvetica Neue"/>
                <a:ea typeface="Helvetica Neue"/>
                <a:cs typeface="Helvetica Neue"/>
                <a:sym typeface="Helvetica Neue"/>
              </a:rPr>
              <a:t>From 2018 to 2020, out of </a:t>
            </a:r>
            <a:r>
              <a:rPr lang="en-US" sz="1800">
                <a:solidFill>
                  <a:srgbClr val="0047BA"/>
                </a:solidFill>
                <a:latin typeface="Calibri"/>
                <a:ea typeface="Calibri"/>
                <a:cs typeface="Calibri"/>
                <a:sym typeface="Calibri"/>
              </a:rPr>
              <a:t>200,240 </a:t>
            </a:r>
            <a:r>
              <a:rPr lang="en-US" sz="1500">
                <a:solidFill>
                  <a:srgbClr val="0000FF"/>
                </a:solidFill>
                <a:latin typeface="Helvetica Neue"/>
                <a:ea typeface="Helvetica Neue"/>
                <a:cs typeface="Helvetica Neue"/>
                <a:sym typeface="Helvetica Neue"/>
              </a:rPr>
              <a:t>syringes sold,</a:t>
            </a:r>
            <a:endParaRPr sz="1500">
              <a:solidFill>
                <a:schemeClr val="dk1"/>
              </a:solidFill>
              <a:latin typeface="Helvetica Neue"/>
              <a:ea typeface="Helvetica Neue"/>
              <a:cs typeface="Helvetica Neue"/>
              <a:sym typeface="Helvetica Neue"/>
            </a:endParaRPr>
          </a:p>
          <a:p>
            <a:pPr indent="0" lvl="0" marL="12700" marR="0" rtl="0" algn="l">
              <a:lnSpc>
                <a:spcPct val="100000"/>
              </a:lnSpc>
              <a:spcBef>
                <a:spcPts val="1090"/>
              </a:spcBef>
              <a:spcAft>
                <a:spcPts val="0"/>
              </a:spcAft>
              <a:buNone/>
            </a:pPr>
            <a:r>
              <a:rPr lang="en-US" sz="1500">
                <a:solidFill>
                  <a:srgbClr val="0000FF"/>
                </a:solidFill>
                <a:latin typeface="Helvetica Neue"/>
                <a:ea typeface="Helvetica Neue"/>
                <a:cs typeface="Helvetica Neue"/>
                <a:sym typeface="Helvetica Neue"/>
              </a:rPr>
              <a:t>22 syringes were reported for side eﬀects, swelling 0.000109%.</a:t>
            </a:r>
            <a:endParaRPr sz="1500">
              <a:solidFill>
                <a:schemeClr val="dk1"/>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8"/>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355" name="Google Shape;355;p28"/>
          <p:cNvSpPr txBox="1"/>
          <p:nvPr>
            <p:ph type="title"/>
          </p:nvPr>
        </p:nvSpPr>
        <p:spPr>
          <a:xfrm>
            <a:off x="614888" y="466266"/>
            <a:ext cx="2657475"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Clinical Trial Summary</a:t>
            </a:r>
            <a:endParaRPr sz="2000"/>
          </a:p>
        </p:txBody>
      </p:sp>
      <p:sp>
        <p:nvSpPr>
          <p:cNvPr id="356" name="Google Shape;356;p28"/>
          <p:cNvSpPr txBox="1"/>
          <p:nvPr/>
        </p:nvSpPr>
        <p:spPr>
          <a:xfrm>
            <a:off x="614888" y="1602178"/>
            <a:ext cx="6182360" cy="116967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2000">
                <a:solidFill>
                  <a:schemeClr val="dk1"/>
                </a:solidFill>
                <a:latin typeface="Helvetica Neue"/>
                <a:ea typeface="Helvetica Neue"/>
                <a:cs typeface="Helvetica Neue"/>
                <a:sym typeface="Helvetica Neue"/>
              </a:rPr>
              <a:t>Starﬁll Implant Plus vs. Restyl*** Sub-Q</a:t>
            </a:r>
            <a:endParaRPr sz="2000">
              <a:solidFill>
                <a:schemeClr val="dk1"/>
              </a:solidFill>
              <a:latin typeface="Helvetica Neue"/>
              <a:ea typeface="Helvetica Neue"/>
              <a:cs typeface="Helvetica Neue"/>
              <a:sym typeface="Helvetica Neue"/>
            </a:endParaRPr>
          </a:p>
          <a:p>
            <a:pPr indent="0" lvl="0" marL="12700" marR="5080" rtl="0" algn="l">
              <a:lnSpc>
                <a:spcPct val="150000"/>
              </a:lnSpc>
              <a:spcBef>
                <a:spcPts val="844"/>
              </a:spcBef>
              <a:spcAft>
                <a:spcPts val="0"/>
              </a:spcAft>
              <a:buNone/>
            </a:pPr>
            <a:r>
              <a:rPr lang="en-US" sz="1600">
                <a:solidFill>
                  <a:schemeClr val="dk1"/>
                </a:solidFill>
                <a:latin typeface="Tahoma"/>
                <a:ea typeface="Tahoma"/>
                <a:cs typeface="Tahoma"/>
                <a:sym typeface="Tahoma"/>
              </a:rPr>
              <a:t>In both WSRS and GAIS, Starﬁll Implant Plus showed non-inferiority  to Restylane Sub-Q throughout 48 weeks.</a:t>
            </a:r>
            <a:endParaRPr sz="1600">
              <a:solidFill>
                <a:schemeClr val="dk1"/>
              </a:solidFill>
              <a:latin typeface="Tahoma"/>
              <a:ea typeface="Tahoma"/>
              <a:cs typeface="Tahoma"/>
              <a:sym typeface="Tahoma"/>
            </a:endParaRPr>
          </a:p>
        </p:txBody>
      </p:sp>
      <p:grpSp>
        <p:nvGrpSpPr>
          <p:cNvPr id="357" name="Google Shape;357;p28"/>
          <p:cNvGrpSpPr/>
          <p:nvPr/>
        </p:nvGrpSpPr>
        <p:grpSpPr>
          <a:xfrm>
            <a:off x="668471" y="3577175"/>
            <a:ext cx="4424045" cy="3027045"/>
            <a:chOff x="668471" y="3577175"/>
            <a:chExt cx="4424045" cy="3027045"/>
          </a:xfrm>
        </p:grpSpPr>
        <p:sp>
          <p:nvSpPr>
            <p:cNvPr id="358" name="Google Shape;358;p28"/>
            <p:cNvSpPr/>
            <p:nvPr/>
          </p:nvSpPr>
          <p:spPr>
            <a:xfrm>
              <a:off x="668471" y="3577175"/>
              <a:ext cx="4424045" cy="3027045"/>
            </a:xfrm>
            <a:custGeom>
              <a:rect b="b" l="l" r="r" t="t"/>
              <a:pathLst>
                <a:path extrusionOk="0" h="3027045" w="4424045">
                  <a:moveTo>
                    <a:pt x="0" y="0"/>
                  </a:moveTo>
                  <a:lnTo>
                    <a:pt x="4424031" y="0"/>
                  </a:lnTo>
                  <a:lnTo>
                    <a:pt x="4424031" y="3026900"/>
                  </a:lnTo>
                  <a:lnTo>
                    <a:pt x="0" y="3026900"/>
                  </a:lnTo>
                  <a:lnTo>
                    <a:pt x="0" y="0"/>
                  </a:lnTo>
                  <a:close/>
                </a:path>
              </a:pathLst>
            </a:custGeom>
            <a:noFill/>
            <a:ln cap="flat" cmpd="sng" w="952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59" name="Google Shape;359;p28"/>
            <p:cNvPicPr preferRelativeResize="0"/>
            <p:nvPr/>
          </p:nvPicPr>
          <p:blipFill rotWithShape="1">
            <a:blip r:embed="rId3">
              <a:alphaModFix/>
            </a:blip>
            <a:srcRect b="0" l="0" r="0" t="0"/>
            <a:stretch/>
          </p:blipFill>
          <p:spPr>
            <a:xfrm>
              <a:off x="889632" y="3977518"/>
              <a:ext cx="4059978" cy="2302802"/>
            </a:xfrm>
            <a:prstGeom prst="rect">
              <a:avLst/>
            </a:prstGeom>
            <a:noFill/>
            <a:ln>
              <a:noFill/>
            </a:ln>
          </p:spPr>
        </p:pic>
        <p:sp>
          <p:nvSpPr>
            <p:cNvPr id="360" name="Google Shape;360;p28"/>
            <p:cNvSpPr/>
            <p:nvPr/>
          </p:nvSpPr>
          <p:spPr>
            <a:xfrm>
              <a:off x="2270449" y="3897007"/>
              <a:ext cx="2692400" cy="257175"/>
            </a:xfrm>
            <a:custGeom>
              <a:rect b="b" l="l" r="r" t="t"/>
              <a:pathLst>
                <a:path extrusionOk="0" h="257175" w="2692400">
                  <a:moveTo>
                    <a:pt x="2692049" y="257153"/>
                  </a:moveTo>
                  <a:lnTo>
                    <a:pt x="0" y="257153"/>
                  </a:lnTo>
                  <a:lnTo>
                    <a:pt x="0" y="0"/>
                  </a:lnTo>
                  <a:lnTo>
                    <a:pt x="2692049" y="0"/>
                  </a:lnTo>
                  <a:lnTo>
                    <a:pt x="2692049" y="25715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1" name="Google Shape;361;p28"/>
          <p:cNvGrpSpPr/>
          <p:nvPr/>
        </p:nvGrpSpPr>
        <p:grpSpPr>
          <a:xfrm>
            <a:off x="5475025" y="3560762"/>
            <a:ext cx="4424045" cy="3027045"/>
            <a:chOff x="5475025" y="3560762"/>
            <a:chExt cx="4424045" cy="3027045"/>
          </a:xfrm>
        </p:grpSpPr>
        <p:sp>
          <p:nvSpPr>
            <p:cNvPr id="362" name="Google Shape;362;p28"/>
            <p:cNvSpPr/>
            <p:nvPr/>
          </p:nvSpPr>
          <p:spPr>
            <a:xfrm>
              <a:off x="5475025" y="3560762"/>
              <a:ext cx="4424045" cy="3027045"/>
            </a:xfrm>
            <a:custGeom>
              <a:rect b="b" l="l" r="r" t="t"/>
              <a:pathLst>
                <a:path extrusionOk="0" h="3027045" w="4424045">
                  <a:moveTo>
                    <a:pt x="0" y="0"/>
                  </a:moveTo>
                  <a:lnTo>
                    <a:pt x="4424031" y="0"/>
                  </a:lnTo>
                  <a:lnTo>
                    <a:pt x="4424031" y="3026901"/>
                  </a:lnTo>
                  <a:lnTo>
                    <a:pt x="0" y="3026901"/>
                  </a:lnTo>
                  <a:lnTo>
                    <a:pt x="0" y="0"/>
                  </a:lnTo>
                  <a:close/>
                </a:path>
              </a:pathLst>
            </a:custGeom>
            <a:noFill/>
            <a:ln cap="flat" cmpd="sng" w="9525">
              <a:solidFill>
                <a:srgbClr val="AEABA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3" name="Google Shape;363;p28"/>
            <p:cNvPicPr preferRelativeResize="0"/>
            <p:nvPr/>
          </p:nvPicPr>
          <p:blipFill rotWithShape="1">
            <a:blip r:embed="rId4">
              <a:alphaModFix/>
            </a:blip>
            <a:srcRect b="0" l="0" r="0" t="0"/>
            <a:stretch/>
          </p:blipFill>
          <p:spPr>
            <a:xfrm>
              <a:off x="5825040" y="3793645"/>
              <a:ext cx="4001328" cy="2653556"/>
            </a:xfrm>
            <a:prstGeom prst="rect">
              <a:avLst/>
            </a:prstGeom>
            <a:noFill/>
            <a:ln>
              <a:noFill/>
            </a:ln>
          </p:spPr>
        </p:pic>
        <p:sp>
          <p:nvSpPr>
            <p:cNvPr id="364" name="Google Shape;364;p28"/>
            <p:cNvSpPr/>
            <p:nvPr/>
          </p:nvSpPr>
          <p:spPr>
            <a:xfrm>
              <a:off x="6350557" y="5837919"/>
              <a:ext cx="3256279" cy="191135"/>
            </a:xfrm>
            <a:custGeom>
              <a:rect b="b" l="l" r="r" t="t"/>
              <a:pathLst>
                <a:path extrusionOk="0" h="191135" w="3256279">
                  <a:moveTo>
                    <a:pt x="3255666" y="190918"/>
                  </a:moveTo>
                  <a:lnTo>
                    <a:pt x="0" y="190918"/>
                  </a:lnTo>
                  <a:lnTo>
                    <a:pt x="0" y="0"/>
                  </a:lnTo>
                  <a:lnTo>
                    <a:pt x="3255666" y="0"/>
                  </a:lnTo>
                  <a:lnTo>
                    <a:pt x="3255666" y="19091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5" name="Google Shape;365;p28"/>
          <p:cNvSpPr txBox="1"/>
          <p:nvPr/>
        </p:nvSpPr>
        <p:spPr>
          <a:xfrm>
            <a:off x="769631" y="3135414"/>
            <a:ext cx="348234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a:solidFill>
                  <a:srgbClr val="0047BA"/>
                </a:solidFill>
                <a:latin typeface="Helvetica Neue"/>
                <a:ea typeface="Helvetica Neue"/>
                <a:cs typeface="Helvetica Neue"/>
                <a:sym typeface="Helvetica Neue"/>
              </a:rPr>
              <a:t>WSRS (Wrinkle Severity Rating Scale)</a:t>
            </a:r>
            <a:endParaRPr sz="1600">
              <a:solidFill>
                <a:schemeClr val="dk1"/>
              </a:solidFill>
              <a:latin typeface="Helvetica Neue"/>
              <a:ea typeface="Helvetica Neue"/>
              <a:cs typeface="Helvetica Neue"/>
              <a:sym typeface="Helvetica Neue"/>
            </a:endParaRPr>
          </a:p>
        </p:txBody>
      </p:sp>
      <p:sp>
        <p:nvSpPr>
          <p:cNvPr id="366" name="Google Shape;366;p28"/>
          <p:cNvSpPr txBox="1"/>
          <p:nvPr/>
        </p:nvSpPr>
        <p:spPr>
          <a:xfrm>
            <a:off x="5548050" y="3135414"/>
            <a:ext cx="4104640" cy="2692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a:solidFill>
                  <a:srgbClr val="0047BA"/>
                </a:solidFill>
                <a:latin typeface="Helvetica Neue"/>
                <a:ea typeface="Helvetica Neue"/>
                <a:cs typeface="Helvetica Neue"/>
                <a:sym typeface="Helvetica Neue"/>
              </a:rPr>
              <a:t>GAIS (Global Aesthetic Improvement Scale)</a:t>
            </a:r>
            <a:endParaRPr sz="1600">
              <a:solidFill>
                <a:schemeClr val="dk1"/>
              </a:solidFill>
              <a:latin typeface="Helvetica Neue"/>
              <a:ea typeface="Helvetica Neue"/>
              <a:cs typeface="Helvetica Neue"/>
              <a:sym typeface="Helvetica Neue"/>
            </a:endParaRPr>
          </a:p>
        </p:txBody>
      </p:sp>
      <p:sp>
        <p:nvSpPr>
          <p:cNvPr id="367" name="Google Shape;367;p28"/>
          <p:cNvSpPr txBox="1"/>
          <p:nvPr/>
        </p:nvSpPr>
        <p:spPr>
          <a:xfrm>
            <a:off x="6350557" y="5877255"/>
            <a:ext cx="3256279" cy="185420"/>
          </a:xfrm>
          <a:prstGeom prst="rect">
            <a:avLst/>
          </a:prstGeom>
          <a:noFill/>
          <a:ln>
            <a:noFill/>
          </a:ln>
        </p:spPr>
        <p:txBody>
          <a:bodyPr anchorCtr="0" anchor="t" bIns="0" lIns="0" spcFirstLastPara="1" rIns="0" wrap="square" tIns="12700">
            <a:spAutoFit/>
          </a:bodyPr>
          <a:lstStyle/>
          <a:p>
            <a:pPr indent="0" lvl="0" marL="85725" marR="0" rtl="0" algn="l">
              <a:lnSpc>
                <a:spcPct val="100000"/>
              </a:lnSpc>
              <a:spcBef>
                <a:spcPts val="0"/>
              </a:spcBef>
              <a:spcAft>
                <a:spcPts val="0"/>
              </a:spcAft>
              <a:buNone/>
            </a:pPr>
            <a:r>
              <a:rPr lang="en-US" sz="1050">
                <a:solidFill>
                  <a:srgbClr val="7F7F7F"/>
                </a:solidFill>
                <a:latin typeface="Helvetica Neue"/>
                <a:ea typeface="Helvetica Neue"/>
                <a:cs typeface="Helvetica Neue"/>
                <a:sym typeface="Helvetica Neue"/>
              </a:rPr>
              <a:t>8W	16W	24W	48W</a:t>
            </a:r>
            <a:endParaRPr sz="1050">
              <a:solidFill>
                <a:schemeClr val="dk1"/>
              </a:solidFill>
              <a:latin typeface="Helvetica Neue"/>
              <a:ea typeface="Helvetica Neue"/>
              <a:cs typeface="Helvetica Neue"/>
              <a:sym typeface="Helvetica Neue"/>
            </a:endParaRPr>
          </a:p>
        </p:txBody>
      </p:sp>
      <p:sp>
        <p:nvSpPr>
          <p:cNvPr id="368" name="Google Shape;368;p28"/>
          <p:cNvSpPr txBox="1"/>
          <p:nvPr/>
        </p:nvSpPr>
        <p:spPr>
          <a:xfrm>
            <a:off x="3017185" y="3943522"/>
            <a:ext cx="280035" cy="16256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900">
                <a:solidFill>
                  <a:srgbClr val="7F7F7F"/>
                </a:solidFill>
                <a:latin typeface="Helvetica Neue"/>
                <a:ea typeface="Helvetica Neue"/>
                <a:cs typeface="Helvetica Neue"/>
                <a:sym typeface="Helvetica Neue"/>
              </a:rPr>
              <a:t>16 W</a:t>
            </a:r>
            <a:endParaRPr sz="900">
              <a:solidFill>
                <a:schemeClr val="dk1"/>
              </a:solidFill>
              <a:latin typeface="Helvetica Neue"/>
              <a:ea typeface="Helvetica Neue"/>
              <a:cs typeface="Helvetica Neue"/>
              <a:sym typeface="Helvetica Neue"/>
            </a:endParaRPr>
          </a:p>
        </p:txBody>
      </p:sp>
      <p:sp>
        <p:nvSpPr>
          <p:cNvPr id="369" name="Google Shape;369;p28"/>
          <p:cNvSpPr txBox="1"/>
          <p:nvPr/>
        </p:nvSpPr>
        <p:spPr>
          <a:xfrm>
            <a:off x="3878321" y="3943522"/>
            <a:ext cx="280035" cy="16256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900">
                <a:solidFill>
                  <a:srgbClr val="7F7F7F"/>
                </a:solidFill>
                <a:latin typeface="Helvetica Neue"/>
                <a:ea typeface="Helvetica Neue"/>
                <a:cs typeface="Helvetica Neue"/>
                <a:sym typeface="Helvetica Neue"/>
              </a:rPr>
              <a:t>24 W</a:t>
            </a:r>
            <a:endParaRPr sz="900">
              <a:solidFill>
                <a:schemeClr val="dk1"/>
              </a:solidFill>
              <a:latin typeface="Helvetica Neue"/>
              <a:ea typeface="Helvetica Neue"/>
              <a:cs typeface="Helvetica Neue"/>
              <a:sym typeface="Helvetica Neue"/>
            </a:endParaRPr>
          </a:p>
        </p:txBody>
      </p:sp>
      <p:sp>
        <p:nvSpPr>
          <p:cNvPr id="370" name="Google Shape;370;p28"/>
          <p:cNvSpPr txBox="1"/>
          <p:nvPr/>
        </p:nvSpPr>
        <p:spPr>
          <a:xfrm>
            <a:off x="4650304" y="3943522"/>
            <a:ext cx="143510" cy="16256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US" sz="900">
                <a:solidFill>
                  <a:srgbClr val="7F7F7F"/>
                </a:solidFill>
                <a:latin typeface="Helvetica Neue"/>
                <a:ea typeface="Helvetica Neue"/>
                <a:cs typeface="Helvetica Neue"/>
                <a:sym typeface="Helvetica Neue"/>
              </a:rPr>
              <a:t>48</a:t>
            </a:r>
            <a:endParaRPr sz="900">
              <a:solidFill>
                <a:schemeClr val="dk1"/>
              </a:solidFill>
              <a:latin typeface="Helvetica Neue"/>
              <a:ea typeface="Helvetica Neue"/>
              <a:cs typeface="Helvetica Neue"/>
              <a:sym typeface="Helvetica Neue"/>
            </a:endParaRPr>
          </a:p>
        </p:txBody>
      </p:sp>
      <p:sp>
        <p:nvSpPr>
          <p:cNvPr id="371" name="Google Shape;371;p28"/>
          <p:cNvSpPr txBox="1"/>
          <p:nvPr/>
        </p:nvSpPr>
        <p:spPr>
          <a:xfrm>
            <a:off x="2280865" y="3943522"/>
            <a:ext cx="214629" cy="29972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lang="en-US" sz="900">
                <a:solidFill>
                  <a:srgbClr val="7F7F7F"/>
                </a:solidFill>
                <a:latin typeface="Helvetica Neue"/>
                <a:ea typeface="Helvetica Neue"/>
                <a:cs typeface="Helvetica Neue"/>
                <a:sym typeface="Helvetica Neue"/>
              </a:rPr>
              <a:t>8 W  W</a:t>
            </a:r>
            <a:endParaRPr sz="900">
              <a:solidFill>
                <a:schemeClr val="dk1"/>
              </a:solidFill>
              <a:latin typeface="Helvetica Neue"/>
              <a:ea typeface="Helvetica Neue"/>
              <a:cs typeface="Helvetica Neue"/>
              <a:sym typeface="Helvetica Neue"/>
            </a:endParaRPr>
          </a:p>
        </p:txBody>
      </p:sp>
      <p:sp>
        <p:nvSpPr>
          <p:cNvPr id="372" name="Google Shape;372;p28"/>
          <p:cNvSpPr txBox="1"/>
          <p:nvPr/>
        </p:nvSpPr>
        <p:spPr>
          <a:xfrm>
            <a:off x="662513" y="6831118"/>
            <a:ext cx="6377305" cy="177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Reference : Clinical Study Result, Department of Dermatology, Chung-Ang University Hospital, Korea, 2016.</a:t>
            </a:r>
            <a:endParaRPr sz="1000">
              <a:solidFill>
                <a:schemeClr val="dk1"/>
              </a:solidFill>
              <a:latin typeface="Helvetica Neue"/>
              <a:ea typeface="Helvetica Neue"/>
              <a:cs typeface="Helvetica Neue"/>
              <a:sym typeface="Helvetica Neue"/>
            </a:endParaRPr>
          </a:p>
        </p:txBody>
      </p:sp>
      <p:sp>
        <p:nvSpPr>
          <p:cNvPr id="373" name="Google Shape;373;p28"/>
          <p:cNvSpPr/>
          <p:nvPr/>
        </p:nvSpPr>
        <p:spPr>
          <a:xfrm>
            <a:off x="1620888" y="5949162"/>
            <a:ext cx="757555" cy="304800"/>
          </a:xfrm>
          <a:custGeom>
            <a:rect b="b" l="l" r="r" t="t"/>
            <a:pathLst>
              <a:path extrusionOk="0" h="304800" w="757555">
                <a:moveTo>
                  <a:pt x="757301" y="0"/>
                </a:moveTo>
                <a:lnTo>
                  <a:pt x="0" y="0"/>
                </a:lnTo>
                <a:lnTo>
                  <a:pt x="0" y="152400"/>
                </a:lnTo>
                <a:lnTo>
                  <a:pt x="0" y="304800"/>
                </a:lnTo>
                <a:lnTo>
                  <a:pt x="576478" y="304800"/>
                </a:lnTo>
                <a:lnTo>
                  <a:pt x="576478" y="152400"/>
                </a:lnTo>
                <a:lnTo>
                  <a:pt x="757301" y="152400"/>
                </a:lnTo>
                <a:lnTo>
                  <a:pt x="757301" y="0"/>
                </a:lnTo>
                <a:close/>
              </a:path>
            </a:pathLst>
          </a:custGeom>
          <a:solidFill>
            <a:srgbClr val="FAFA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8"/>
          <p:cNvSpPr txBox="1"/>
          <p:nvPr/>
        </p:nvSpPr>
        <p:spPr>
          <a:xfrm>
            <a:off x="1620893" y="5931370"/>
            <a:ext cx="769620" cy="33020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lang="en-US" sz="1000">
                <a:solidFill>
                  <a:schemeClr val="dk1"/>
                </a:solidFill>
                <a:latin typeface="Calibri"/>
                <a:ea typeface="Calibri"/>
                <a:cs typeface="Calibri"/>
                <a:sym typeface="Calibri"/>
              </a:rPr>
              <a:t>Starfill Implant  plus (n=63)</a:t>
            </a:r>
            <a:endParaRPr sz="1000">
              <a:solidFill>
                <a:schemeClr val="dk1"/>
              </a:solidFill>
              <a:latin typeface="Calibri"/>
              <a:ea typeface="Calibri"/>
              <a:cs typeface="Calibri"/>
              <a:sym typeface="Calibri"/>
            </a:endParaRPr>
          </a:p>
        </p:txBody>
      </p:sp>
      <p:sp>
        <p:nvSpPr>
          <p:cNvPr id="375" name="Google Shape;375;p28"/>
          <p:cNvSpPr/>
          <p:nvPr/>
        </p:nvSpPr>
        <p:spPr>
          <a:xfrm>
            <a:off x="6309500" y="6113360"/>
            <a:ext cx="757555" cy="304800"/>
          </a:xfrm>
          <a:custGeom>
            <a:rect b="b" l="l" r="r" t="t"/>
            <a:pathLst>
              <a:path extrusionOk="0" h="304800" w="757554">
                <a:moveTo>
                  <a:pt x="757301" y="0"/>
                </a:moveTo>
                <a:lnTo>
                  <a:pt x="0" y="0"/>
                </a:lnTo>
                <a:lnTo>
                  <a:pt x="0" y="152400"/>
                </a:lnTo>
                <a:lnTo>
                  <a:pt x="0" y="304800"/>
                </a:lnTo>
                <a:lnTo>
                  <a:pt x="576478" y="304800"/>
                </a:lnTo>
                <a:lnTo>
                  <a:pt x="576478" y="152400"/>
                </a:lnTo>
                <a:lnTo>
                  <a:pt x="757301" y="152400"/>
                </a:lnTo>
                <a:lnTo>
                  <a:pt x="757301" y="0"/>
                </a:lnTo>
                <a:close/>
              </a:path>
            </a:pathLst>
          </a:custGeom>
          <a:solidFill>
            <a:srgbClr val="FAFA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8"/>
          <p:cNvSpPr txBox="1"/>
          <p:nvPr/>
        </p:nvSpPr>
        <p:spPr>
          <a:xfrm>
            <a:off x="6309503" y="6095577"/>
            <a:ext cx="769620" cy="33020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lang="en-US" sz="1000">
                <a:solidFill>
                  <a:schemeClr val="dk1"/>
                </a:solidFill>
                <a:latin typeface="Calibri"/>
                <a:ea typeface="Calibri"/>
                <a:cs typeface="Calibri"/>
                <a:sym typeface="Calibri"/>
              </a:rPr>
              <a:t>Starfill Implant  plus (n=63)</a:t>
            </a:r>
            <a:endParaRPr sz="1000">
              <a:solidFill>
                <a:schemeClr val="dk1"/>
              </a:solidFill>
              <a:latin typeface="Calibri"/>
              <a:ea typeface="Calibri"/>
              <a:cs typeface="Calibri"/>
              <a:sym typeface="Calibri"/>
            </a:endParaRPr>
          </a:p>
        </p:txBody>
      </p:sp>
      <p:sp>
        <p:nvSpPr>
          <p:cNvPr id="377" name="Google Shape;377;p28"/>
          <p:cNvSpPr/>
          <p:nvPr/>
        </p:nvSpPr>
        <p:spPr>
          <a:xfrm>
            <a:off x="2719933" y="5954179"/>
            <a:ext cx="899160" cy="304800"/>
          </a:xfrm>
          <a:custGeom>
            <a:rect b="b" l="l" r="r" t="t"/>
            <a:pathLst>
              <a:path extrusionOk="0" h="304800" w="899160">
                <a:moveTo>
                  <a:pt x="899007" y="0"/>
                </a:moveTo>
                <a:lnTo>
                  <a:pt x="0" y="0"/>
                </a:lnTo>
                <a:lnTo>
                  <a:pt x="0" y="152400"/>
                </a:lnTo>
                <a:lnTo>
                  <a:pt x="0" y="304800"/>
                </a:lnTo>
                <a:lnTo>
                  <a:pt x="393001" y="304800"/>
                </a:lnTo>
                <a:lnTo>
                  <a:pt x="393001" y="152400"/>
                </a:lnTo>
                <a:lnTo>
                  <a:pt x="899007" y="152400"/>
                </a:lnTo>
                <a:lnTo>
                  <a:pt x="899007" y="0"/>
                </a:lnTo>
                <a:close/>
              </a:path>
            </a:pathLst>
          </a:custGeom>
          <a:solidFill>
            <a:srgbClr val="FAFA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28"/>
          <p:cNvSpPr txBox="1"/>
          <p:nvPr/>
        </p:nvSpPr>
        <p:spPr>
          <a:xfrm>
            <a:off x="2719943" y="5936388"/>
            <a:ext cx="910590" cy="33020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lang="en-US" sz="1000">
                <a:solidFill>
                  <a:schemeClr val="dk1"/>
                </a:solidFill>
                <a:latin typeface="Calibri"/>
                <a:ea typeface="Calibri"/>
                <a:cs typeface="Calibri"/>
                <a:sym typeface="Calibri"/>
              </a:rPr>
              <a:t>Restyl*** Sub - Q  ( n=63 )</a:t>
            </a:r>
            <a:endParaRPr sz="1000">
              <a:solidFill>
                <a:schemeClr val="dk1"/>
              </a:solidFill>
              <a:latin typeface="Calibri"/>
              <a:ea typeface="Calibri"/>
              <a:cs typeface="Calibri"/>
              <a:sym typeface="Calibri"/>
            </a:endParaRPr>
          </a:p>
        </p:txBody>
      </p:sp>
      <p:sp>
        <p:nvSpPr>
          <p:cNvPr id="379" name="Google Shape;379;p28"/>
          <p:cNvSpPr/>
          <p:nvPr/>
        </p:nvSpPr>
        <p:spPr>
          <a:xfrm>
            <a:off x="7552309" y="6106591"/>
            <a:ext cx="899160" cy="304800"/>
          </a:xfrm>
          <a:custGeom>
            <a:rect b="b" l="l" r="r" t="t"/>
            <a:pathLst>
              <a:path extrusionOk="0" h="304800" w="899159">
                <a:moveTo>
                  <a:pt x="899007" y="0"/>
                </a:moveTo>
                <a:lnTo>
                  <a:pt x="0" y="0"/>
                </a:lnTo>
                <a:lnTo>
                  <a:pt x="0" y="152400"/>
                </a:lnTo>
                <a:lnTo>
                  <a:pt x="0" y="304800"/>
                </a:lnTo>
                <a:lnTo>
                  <a:pt x="393001" y="304800"/>
                </a:lnTo>
                <a:lnTo>
                  <a:pt x="393001" y="152400"/>
                </a:lnTo>
                <a:lnTo>
                  <a:pt x="899007" y="152400"/>
                </a:lnTo>
                <a:lnTo>
                  <a:pt x="899007" y="0"/>
                </a:lnTo>
                <a:close/>
              </a:path>
            </a:pathLst>
          </a:custGeom>
          <a:solidFill>
            <a:srgbClr val="FAFAF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8"/>
          <p:cNvSpPr txBox="1"/>
          <p:nvPr/>
        </p:nvSpPr>
        <p:spPr>
          <a:xfrm>
            <a:off x="7552321" y="6088810"/>
            <a:ext cx="910590" cy="330200"/>
          </a:xfrm>
          <a:prstGeom prst="rect">
            <a:avLst/>
          </a:prstGeom>
          <a:noFill/>
          <a:ln>
            <a:noFill/>
          </a:ln>
        </p:spPr>
        <p:txBody>
          <a:bodyPr anchorCtr="0" anchor="t" bIns="0" lIns="0" spcFirstLastPara="1" rIns="0" wrap="square" tIns="12700">
            <a:spAutoFit/>
          </a:bodyPr>
          <a:lstStyle/>
          <a:p>
            <a:pPr indent="0" lvl="0" marL="0" marR="5080" rtl="0" algn="l">
              <a:lnSpc>
                <a:spcPct val="100000"/>
              </a:lnSpc>
              <a:spcBef>
                <a:spcPts val="0"/>
              </a:spcBef>
              <a:spcAft>
                <a:spcPts val="0"/>
              </a:spcAft>
              <a:buNone/>
            </a:pPr>
            <a:r>
              <a:rPr lang="en-US" sz="1000">
                <a:solidFill>
                  <a:schemeClr val="dk1"/>
                </a:solidFill>
                <a:latin typeface="Calibri"/>
                <a:ea typeface="Calibri"/>
                <a:cs typeface="Calibri"/>
                <a:sym typeface="Calibri"/>
              </a:rPr>
              <a:t>Restyl*** Sub - Q  ( n=63 )</a:t>
            </a:r>
            <a:endParaRPr sz="1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9"/>
          <p:cNvSpPr txBox="1"/>
          <p:nvPr/>
        </p:nvSpPr>
        <p:spPr>
          <a:xfrm>
            <a:off x="463550" y="501650"/>
            <a:ext cx="3910329" cy="4447540"/>
          </a:xfrm>
          <a:prstGeom prst="rect">
            <a:avLst/>
          </a:prstGeom>
          <a:noFill/>
          <a:ln>
            <a:noFill/>
          </a:ln>
        </p:spPr>
        <p:txBody>
          <a:bodyPr anchorCtr="0" anchor="t" bIns="0" lIns="0" spcFirstLastPara="1" rIns="0" wrap="square" tIns="165100">
            <a:spAutoFit/>
          </a:bodyPr>
          <a:lstStyle/>
          <a:p>
            <a:pPr indent="-247650" lvl="0" marL="259715" marR="0" rtl="0" algn="l">
              <a:lnSpc>
                <a:spcPct val="100000"/>
              </a:lnSpc>
              <a:spcBef>
                <a:spcPts val="0"/>
              </a:spcBef>
              <a:spcAft>
                <a:spcPts val="0"/>
              </a:spcAft>
              <a:buClr>
                <a:srgbClr val="0047BA"/>
              </a:buClr>
              <a:buSzPts val="2000"/>
              <a:buFont typeface="Arial"/>
              <a:buChar char="•"/>
            </a:pPr>
            <a:r>
              <a:rPr lang="en-US" sz="2000">
                <a:solidFill>
                  <a:srgbClr val="3E3E3E"/>
                </a:solidFill>
                <a:latin typeface="Helvetica Neue"/>
                <a:ea typeface="Helvetica Neue"/>
                <a:cs typeface="Helvetica Neue"/>
                <a:sym typeface="Helvetica Neue"/>
              </a:rPr>
              <a:t>Brand Identity</a:t>
            </a:r>
            <a:endParaRPr sz="2000">
              <a:solidFill>
                <a:schemeClr val="dk1"/>
              </a:solidFill>
              <a:latin typeface="Helvetica Neue"/>
              <a:ea typeface="Helvetica Neue"/>
              <a:cs typeface="Helvetica Neue"/>
              <a:sym typeface="Helvetica Neue"/>
            </a:endParaRPr>
          </a:p>
          <a:p>
            <a:pPr indent="-247650" lvl="0" marL="259715" marR="0" rtl="0" algn="l">
              <a:lnSpc>
                <a:spcPct val="100000"/>
              </a:lnSpc>
              <a:spcBef>
                <a:spcPts val="1200"/>
              </a:spcBef>
              <a:spcAft>
                <a:spcPts val="0"/>
              </a:spcAft>
              <a:buClr>
                <a:srgbClr val="0047BA"/>
              </a:buClr>
              <a:buSzPts val="2000"/>
              <a:buFont typeface="Arial"/>
              <a:buChar char="•"/>
            </a:pPr>
            <a:r>
              <a:rPr lang="en-US" sz="2000">
                <a:solidFill>
                  <a:srgbClr val="3E3E3E"/>
                </a:solidFill>
                <a:latin typeface="Helvetica Neue"/>
                <a:ea typeface="Helvetica Neue"/>
                <a:cs typeface="Helvetica Neue"/>
                <a:sym typeface="Helvetica Neue"/>
              </a:rPr>
              <a:t>Starﬁll Introduction</a:t>
            </a:r>
            <a:endParaRPr sz="2000">
              <a:solidFill>
                <a:schemeClr val="dk1"/>
              </a:solidFill>
              <a:latin typeface="Helvetica Neue"/>
              <a:ea typeface="Helvetica Neue"/>
              <a:cs typeface="Helvetica Neue"/>
              <a:sym typeface="Helvetica Neue"/>
            </a:endParaRPr>
          </a:p>
          <a:p>
            <a:pPr indent="-247650" lvl="0" marL="259715" marR="0" rtl="0" algn="l">
              <a:lnSpc>
                <a:spcPct val="100000"/>
              </a:lnSpc>
              <a:spcBef>
                <a:spcPts val="1200"/>
              </a:spcBef>
              <a:spcAft>
                <a:spcPts val="0"/>
              </a:spcAft>
              <a:buClr>
                <a:srgbClr val="0047BA"/>
              </a:buClr>
              <a:buSzPts val="2000"/>
              <a:buFont typeface="Arial"/>
              <a:buChar char="•"/>
            </a:pPr>
            <a:r>
              <a:rPr lang="en-US" sz="2000">
                <a:solidFill>
                  <a:srgbClr val="3E3E3E"/>
                </a:solidFill>
                <a:latin typeface="Helvetica Neue"/>
                <a:ea typeface="Helvetica Neue"/>
                <a:cs typeface="Helvetica Neue"/>
                <a:sym typeface="Helvetica Neue"/>
              </a:rPr>
              <a:t>Key Message</a:t>
            </a:r>
            <a:endParaRPr sz="2000">
              <a:solidFill>
                <a:schemeClr val="dk1"/>
              </a:solidFill>
              <a:latin typeface="Helvetica Neue"/>
              <a:ea typeface="Helvetica Neue"/>
              <a:cs typeface="Helvetica Neue"/>
              <a:sym typeface="Helvetica Neue"/>
            </a:endParaRPr>
          </a:p>
          <a:p>
            <a:pPr indent="-247650" lvl="0" marL="259715" marR="0" rtl="0" algn="l">
              <a:lnSpc>
                <a:spcPct val="100000"/>
              </a:lnSpc>
              <a:spcBef>
                <a:spcPts val="1200"/>
              </a:spcBef>
              <a:spcAft>
                <a:spcPts val="0"/>
              </a:spcAft>
              <a:buClr>
                <a:srgbClr val="0047BA"/>
              </a:buClr>
              <a:buSzPts val="2000"/>
              <a:buFont typeface="Arial"/>
              <a:buChar char="•"/>
            </a:pPr>
            <a:r>
              <a:rPr lang="en-US" sz="2000">
                <a:solidFill>
                  <a:srgbClr val="3E3E3E"/>
                </a:solidFill>
                <a:latin typeface="Helvetica Neue"/>
                <a:ea typeface="Helvetica Neue"/>
                <a:cs typeface="Helvetica Neue"/>
                <a:sym typeface="Helvetica Neue"/>
              </a:rPr>
              <a:t>Exclusive Technology of Starﬁll</a:t>
            </a:r>
            <a:endParaRPr sz="2000">
              <a:solidFill>
                <a:schemeClr val="dk1"/>
              </a:solidFill>
              <a:latin typeface="Helvetica Neue"/>
              <a:ea typeface="Helvetica Neue"/>
              <a:cs typeface="Helvetica Neue"/>
              <a:sym typeface="Helvetica Neue"/>
            </a:endParaRPr>
          </a:p>
          <a:p>
            <a:pPr indent="-220979" lvl="1" marL="511809" marR="0" rtl="0" algn="l">
              <a:lnSpc>
                <a:spcPct val="100000"/>
              </a:lnSpc>
              <a:spcBef>
                <a:spcPts val="1215"/>
              </a:spcBef>
              <a:spcAft>
                <a:spcPts val="0"/>
              </a:spcAft>
              <a:buClr>
                <a:srgbClr val="3E3E3E"/>
              </a:buClr>
              <a:buSzPts val="1600"/>
              <a:buFont typeface="Tahoma"/>
              <a:buAutoNum type="arabicParenR"/>
            </a:pPr>
            <a:r>
              <a:rPr b="0" i="0" lang="en-US" sz="1600" u="none" cap="none" strike="noStrike">
                <a:solidFill>
                  <a:srgbClr val="3E3E3E"/>
                </a:solidFill>
                <a:latin typeface="Tahoma"/>
                <a:ea typeface="Tahoma"/>
                <a:cs typeface="Tahoma"/>
                <a:sym typeface="Tahoma"/>
              </a:rPr>
              <a:t>THE 9 PROCESS</a:t>
            </a:r>
            <a:endParaRPr b="0" i="0" sz="1600" u="none" cap="none" strike="noStrike">
              <a:solidFill>
                <a:schemeClr val="dk1"/>
              </a:solidFill>
              <a:latin typeface="Tahoma"/>
              <a:ea typeface="Tahoma"/>
              <a:cs typeface="Tahoma"/>
              <a:sym typeface="Tahoma"/>
            </a:endParaRPr>
          </a:p>
          <a:p>
            <a:pPr indent="-220979" lvl="1" marL="511809" marR="0" rtl="0" algn="l">
              <a:lnSpc>
                <a:spcPct val="100000"/>
              </a:lnSpc>
              <a:spcBef>
                <a:spcPts val="960"/>
              </a:spcBef>
              <a:spcAft>
                <a:spcPts val="0"/>
              </a:spcAft>
              <a:buClr>
                <a:srgbClr val="3E3E3E"/>
              </a:buClr>
              <a:buSzPts val="1600"/>
              <a:buFont typeface="Tahoma"/>
              <a:buAutoNum type="arabicParenR"/>
            </a:pPr>
            <a:r>
              <a:rPr b="0" i="0" lang="en-US" sz="1600" u="none" cap="none" strike="noStrike">
                <a:solidFill>
                  <a:srgbClr val="3E3E3E"/>
                </a:solidFill>
                <a:latin typeface="Tahoma"/>
                <a:ea typeface="Tahoma"/>
                <a:cs typeface="Tahoma"/>
                <a:sym typeface="Tahoma"/>
              </a:rPr>
              <a:t>ZEEP Technology</a:t>
            </a:r>
            <a:endParaRPr b="0" i="0" sz="1600" u="none" cap="none" strike="noStrike">
              <a:solidFill>
                <a:schemeClr val="dk1"/>
              </a:solidFill>
              <a:latin typeface="Tahoma"/>
              <a:ea typeface="Tahoma"/>
              <a:cs typeface="Tahoma"/>
              <a:sym typeface="Tahoma"/>
            </a:endParaRPr>
          </a:p>
          <a:p>
            <a:pPr indent="-158750" lvl="1" marL="449580" marR="1918335" rtl="0" algn="l">
              <a:lnSpc>
                <a:spcPct val="150000"/>
              </a:lnSpc>
              <a:spcBef>
                <a:spcPts val="0"/>
              </a:spcBef>
              <a:spcAft>
                <a:spcPts val="0"/>
              </a:spcAft>
              <a:buClr>
                <a:srgbClr val="3E3E3E"/>
              </a:buClr>
              <a:buSzPts val="1600"/>
              <a:buFont typeface="Tahoma"/>
              <a:buAutoNum type="arabicParenR"/>
            </a:pPr>
            <a:r>
              <a:rPr b="0" i="0" lang="en-US" sz="1600" u="none" cap="none" strike="noStrike">
                <a:solidFill>
                  <a:srgbClr val="3E3E3E"/>
                </a:solidFill>
                <a:latin typeface="Tahoma"/>
                <a:ea typeface="Tahoma"/>
                <a:cs typeface="Tahoma"/>
                <a:sym typeface="Tahoma"/>
              </a:rPr>
              <a:t>2CM Technology  3-1) MoD</a:t>
            </a:r>
            <a:endParaRPr b="0" i="0" sz="1600" u="none" cap="none" strike="noStrike">
              <a:solidFill>
                <a:schemeClr val="dk1"/>
              </a:solidFill>
              <a:latin typeface="Tahoma"/>
              <a:ea typeface="Tahoma"/>
              <a:cs typeface="Tahoma"/>
              <a:sym typeface="Tahoma"/>
            </a:endParaRPr>
          </a:p>
          <a:p>
            <a:pPr indent="-231140" lvl="1" marL="468630" marR="0" rtl="0" algn="l">
              <a:lnSpc>
                <a:spcPct val="100000"/>
              </a:lnSpc>
              <a:spcBef>
                <a:spcPts val="960"/>
              </a:spcBef>
              <a:spcAft>
                <a:spcPts val="0"/>
              </a:spcAft>
              <a:buClr>
                <a:srgbClr val="3E3E3E"/>
              </a:buClr>
              <a:buSzPts val="1600"/>
              <a:buFont typeface="Helvetica Neue"/>
              <a:buAutoNum type="arabicParenR"/>
            </a:pPr>
            <a:r>
              <a:rPr b="0" i="0" lang="en-US" sz="1600" u="none" cap="none" strike="noStrike">
                <a:solidFill>
                  <a:srgbClr val="3E3E3E"/>
                </a:solidFill>
                <a:latin typeface="Helvetica Neue"/>
                <a:ea typeface="Helvetica Neue"/>
                <a:cs typeface="Helvetica Neue"/>
                <a:sym typeface="Helvetica Neue"/>
              </a:rPr>
              <a:t>Downing Process</a:t>
            </a:r>
            <a:endParaRPr b="0" i="0" sz="1600" u="none" cap="none" strike="noStrike">
              <a:solidFill>
                <a:schemeClr val="dk1"/>
              </a:solidFill>
              <a:latin typeface="Helvetica Neue"/>
              <a:ea typeface="Helvetica Neue"/>
              <a:cs typeface="Helvetica Neue"/>
              <a:sym typeface="Helvetica Neue"/>
            </a:endParaRPr>
          </a:p>
          <a:p>
            <a:pPr indent="0" lvl="0" marL="502284" marR="662940" rtl="0" algn="l">
              <a:lnSpc>
                <a:spcPct val="150000"/>
              </a:lnSpc>
              <a:spcBef>
                <a:spcPts val="0"/>
              </a:spcBef>
              <a:spcAft>
                <a:spcPts val="0"/>
              </a:spcAft>
              <a:buNone/>
            </a:pPr>
            <a:r>
              <a:rPr lang="en-US" sz="1600">
                <a:solidFill>
                  <a:srgbClr val="3E3E3E"/>
                </a:solidFill>
                <a:latin typeface="Tahoma"/>
                <a:ea typeface="Tahoma"/>
                <a:cs typeface="Tahoma"/>
                <a:sym typeface="Tahoma"/>
              </a:rPr>
              <a:t>4-1) Uniform and Fine Particles  4-2) High Cohesivity</a:t>
            </a:r>
            <a:endParaRPr sz="1600">
              <a:solidFill>
                <a:schemeClr val="dk1"/>
              </a:solidFill>
              <a:latin typeface="Tahoma"/>
              <a:ea typeface="Tahoma"/>
              <a:cs typeface="Tahoma"/>
              <a:sym typeface="Tahoma"/>
            </a:endParaRPr>
          </a:p>
        </p:txBody>
      </p:sp>
      <p:sp>
        <p:nvSpPr>
          <p:cNvPr id="71" name="Google Shape;71;p9"/>
          <p:cNvSpPr txBox="1"/>
          <p:nvPr/>
        </p:nvSpPr>
        <p:spPr>
          <a:xfrm>
            <a:off x="539750" y="5302250"/>
            <a:ext cx="3176270" cy="1460500"/>
          </a:xfrm>
          <a:prstGeom prst="rect">
            <a:avLst/>
          </a:prstGeom>
          <a:noFill/>
          <a:ln>
            <a:noFill/>
          </a:ln>
        </p:spPr>
        <p:txBody>
          <a:bodyPr anchorCtr="0" anchor="t" bIns="0" lIns="0" spcFirstLastPara="1" rIns="0" wrap="square" tIns="12700">
            <a:spAutoFit/>
          </a:bodyPr>
          <a:lstStyle/>
          <a:p>
            <a:pPr indent="-247650" lvl="0" marL="259715" marR="0" rtl="0" algn="l">
              <a:lnSpc>
                <a:spcPct val="100000"/>
              </a:lnSpc>
              <a:spcBef>
                <a:spcPts val="0"/>
              </a:spcBef>
              <a:spcAft>
                <a:spcPts val="0"/>
              </a:spcAft>
              <a:buClr>
                <a:srgbClr val="0047BA"/>
              </a:buClr>
              <a:buSzPts val="2000"/>
              <a:buFont typeface="Arial"/>
              <a:buChar char="•"/>
            </a:pPr>
            <a:r>
              <a:rPr lang="en-US" sz="2000">
                <a:solidFill>
                  <a:srgbClr val="3E3E3E"/>
                </a:solidFill>
                <a:latin typeface="Helvetica Neue"/>
                <a:ea typeface="Helvetica Neue"/>
                <a:cs typeface="Helvetica Neue"/>
                <a:sym typeface="Helvetica Neue"/>
              </a:rPr>
              <a:t>Clinical studies of Starﬁll</a:t>
            </a:r>
            <a:endParaRPr sz="2000">
              <a:solidFill>
                <a:schemeClr val="dk1"/>
              </a:solidFill>
              <a:latin typeface="Helvetica Neue"/>
              <a:ea typeface="Helvetica Neue"/>
              <a:cs typeface="Helvetica Neue"/>
              <a:sym typeface="Helvetica Neue"/>
            </a:endParaRPr>
          </a:p>
          <a:p>
            <a:pPr indent="-220979" lvl="1" marL="564515" marR="0" rtl="0" algn="l">
              <a:lnSpc>
                <a:spcPct val="100000"/>
              </a:lnSpc>
              <a:spcBef>
                <a:spcPts val="1215"/>
              </a:spcBef>
              <a:spcAft>
                <a:spcPts val="0"/>
              </a:spcAft>
              <a:buClr>
                <a:srgbClr val="7F7F7F"/>
              </a:buClr>
              <a:buSzPts val="1600"/>
              <a:buFont typeface="Tahoma"/>
              <a:buAutoNum type="arabicParenR"/>
            </a:pPr>
            <a:r>
              <a:rPr b="0" i="0" lang="en-US" sz="1600" u="none" cap="none" strike="noStrike">
                <a:solidFill>
                  <a:srgbClr val="7F7F7F"/>
                </a:solidFill>
                <a:latin typeface="Tahoma"/>
                <a:ea typeface="Tahoma"/>
                <a:cs typeface="Tahoma"/>
                <a:sym typeface="Tahoma"/>
              </a:rPr>
              <a:t>Journals of Starﬁll</a:t>
            </a:r>
            <a:endParaRPr b="0" i="0" sz="1600" u="none" cap="none" strike="noStrike">
              <a:solidFill>
                <a:schemeClr val="dk1"/>
              </a:solidFill>
              <a:latin typeface="Tahoma"/>
              <a:ea typeface="Tahoma"/>
              <a:cs typeface="Tahoma"/>
              <a:sym typeface="Tahoma"/>
            </a:endParaRPr>
          </a:p>
          <a:p>
            <a:pPr indent="-220979" lvl="1" marL="564515" marR="0" rtl="0" algn="l">
              <a:lnSpc>
                <a:spcPct val="100000"/>
              </a:lnSpc>
              <a:spcBef>
                <a:spcPts val="960"/>
              </a:spcBef>
              <a:spcAft>
                <a:spcPts val="0"/>
              </a:spcAft>
              <a:buClr>
                <a:srgbClr val="7F7F7F"/>
              </a:buClr>
              <a:buSzPts val="1600"/>
              <a:buFont typeface="Tahoma"/>
              <a:buAutoNum type="arabicParenR"/>
            </a:pPr>
            <a:r>
              <a:rPr b="0" i="0" lang="en-US" sz="1600" u="none" cap="none" strike="noStrike">
                <a:solidFill>
                  <a:srgbClr val="7F7F7F"/>
                </a:solidFill>
                <a:latin typeface="Tahoma"/>
                <a:ea typeface="Tahoma"/>
                <a:cs typeface="Tahoma"/>
                <a:sym typeface="Tahoma"/>
              </a:rPr>
              <a:t>PMS Report</a:t>
            </a:r>
            <a:endParaRPr b="0" i="0" sz="1600" u="none" cap="none" strike="noStrike">
              <a:solidFill>
                <a:schemeClr val="dk1"/>
              </a:solidFill>
              <a:latin typeface="Tahoma"/>
              <a:ea typeface="Tahoma"/>
              <a:cs typeface="Tahoma"/>
              <a:sym typeface="Tahoma"/>
            </a:endParaRPr>
          </a:p>
          <a:p>
            <a:pPr indent="-220979" lvl="1" marL="564515" marR="0" rtl="0" algn="l">
              <a:lnSpc>
                <a:spcPct val="100000"/>
              </a:lnSpc>
              <a:spcBef>
                <a:spcPts val="960"/>
              </a:spcBef>
              <a:spcAft>
                <a:spcPts val="0"/>
              </a:spcAft>
              <a:buClr>
                <a:srgbClr val="7F7F7F"/>
              </a:buClr>
              <a:buSzPts val="1600"/>
              <a:buFont typeface="Tahoma"/>
              <a:buAutoNum type="arabicParenR"/>
            </a:pPr>
            <a:r>
              <a:rPr b="0" i="0" lang="en-US" sz="1600" u="none" cap="none" strike="noStrike">
                <a:solidFill>
                  <a:srgbClr val="7F7F7F"/>
                </a:solidFill>
                <a:latin typeface="Tahoma"/>
                <a:ea typeface="Tahoma"/>
                <a:cs typeface="Tahoma"/>
                <a:sym typeface="Tahoma"/>
              </a:rPr>
              <a:t>Clinical trial summary</a:t>
            </a:r>
            <a:endParaRPr b="0" i="0" sz="1600" u="none" cap="none" strike="noStrike">
              <a:solidFill>
                <a:schemeClr val="dk1"/>
              </a:solidFill>
              <a:latin typeface="Tahoma"/>
              <a:ea typeface="Tahoma"/>
              <a:cs typeface="Tahoma"/>
              <a:sym typeface="Tahoma"/>
            </a:endParaRPr>
          </a:p>
        </p:txBody>
      </p:sp>
      <p:pic>
        <p:nvPicPr>
          <p:cNvPr id="72" name="Google Shape;72;p9"/>
          <p:cNvPicPr preferRelativeResize="0"/>
          <p:nvPr/>
        </p:nvPicPr>
        <p:blipFill rotWithShape="1">
          <a:blip r:embed="rId3">
            <a:alphaModFix/>
          </a:blip>
          <a:srcRect b="0" l="0" r="0" t="0"/>
          <a:stretch/>
        </p:blipFill>
        <p:spPr>
          <a:xfrm>
            <a:off x="8016797" y="1456359"/>
            <a:ext cx="2351870" cy="4503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0"/>
          <p:cNvPicPr preferRelativeResize="0"/>
          <p:nvPr/>
        </p:nvPicPr>
        <p:blipFill rotWithShape="1">
          <a:blip r:embed="rId3">
            <a:alphaModFix/>
          </a:blip>
          <a:srcRect b="0" l="0" r="0" t="0"/>
          <a:stretch/>
        </p:blipFill>
        <p:spPr>
          <a:xfrm>
            <a:off x="8016797" y="1456359"/>
            <a:ext cx="2351870" cy="450301"/>
          </a:xfrm>
          <a:prstGeom prst="rect">
            <a:avLst/>
          </a:prstGeom>
          <a:noFill/>
          <a:ln>
            <a:noFill/>
          </a:ln>
        </p:spPr>
      </p:pic>
      <p:pic>
        <p:nvPicPr>
          <p:cNvPr id="79" name="Google Shape;79;p10"/>
          <p:cNvPicPr preferRelativeResize="0"/>
          <p:nvPr/>
        </p:nvPicPr>
        <p:blipFill rotWithShape="1">
          <a:blip r:embed="rId4">
            <a:alphaModFix/>
          </a:blip>
          <a:srcRect b="0" l="0" r="0" t="0"/>
          <a:stretch/>
        </p:blipFill>
        <p:spPr>
          <a:xfrm>
            <a:off x="0" y="158757"/>
            <a:ext cx="10680700" cy="7556500"/>
          </a:xfrm>
          <a:prstGeom prst="rect">
            <a:avLst/>
          </a:prstGeom>
          <a:noFill/>
          <a:ln>
            <a:noFill/>
          </a:ln>
        </p:spPr>
      </p:pic>
      <p:sp>
        <p:nvSpPr>
          <p:cNvPr id="80" name="Google Shape;80;p10"/>
          <p:cNvSpPr txBox="1"/>
          <p:nvPr/>
        </p:nvSpPr>
        <p:spPr>
          <a:xfrm>
            <a:off x="159513" y="2608658"/>
            <a:ext cx="4870450"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Stap 1</a:t>
            </a:r>
            <a:endParaRPr b="0" i="0" sz="1400" u="none" strike="noStrike">
              <a:solidFill>
                <a:schemeClr val="lt1"/>
              </a:solidFill>
              <a:latin typeface="Noto Sans"/>
              <a:ea typeface="Noto Sans"/>
              <a:cs typeface="Noto Sans"/>
              <a:sym typeface="Noto Sans"/>
            </a:endParaRPr>
          </a:p>
          <a:p>
            <a:pPr indent="0" lvl="0" marL="0" marR="0" rtl="0" algn="l">
              <a:spcBef>
                <a:spcPts val="0"/>
              </a:spcBef>
              <a:spcAft>
                <a:spcPts val="0"/>
              </a:spcAft>
              <a:buNone/>
            </a:pPr>
            <a:r>
              <a:rPr b="0" i="0" lang="en-US" sz="1400" u="none" strike="noStrike">
                <a:solidFill>
                  <a:schemeClr val="lt1"/>
                </a:solidFill>
                <a:latin typeface="Noto Sans"/>
                <a:ea typeface="Noto Sans"/>
                <a:cs typeface="Noto Sans"/>
                <a:sym typeface="Noto Sans"/>
              </a:rPr>
              <a:t>Foundation of JETEMA</a:t>
            </a:r>
            <a:endParaRPr/>
          </a:p>
          <a:p>
            <a:pPr indent="0" lvl="0" marL="0" marR="0" rtl="0" algn="l">
              <a:spcBef>
                <a:spcPts val="0"/>
              </a:spcBef>
              <a:spcAft>
                <a:spcPts val="0"/>
              </a:spcAft>
              <a:buNone/>
            </a:pPr>
            <a:r>
              <a:t/>
            </a:r>
            <a:endParaRPr b="0" i="0" sz="1400" u="none" strike="noStrike">
              <a:solidFill>
                <a:schemeClr val="lt1"/>
              </a:solidFill>
              <a:latin typeface="Noto Sans"/>
              <a:ea typeface="Noto Sans"/>
              <a:cs typeface="Noto Sans"/>
              <a:sym typeface="Noto Sans"/>
            </a:endParaRPr>
          </a:p>
          <a:p>
            <a:pPr indent="0" lvl="0" marL="0" marR="0" rtl="0" algn="l">
              <a:spcBef>
                <a:spcPts val="0"/>
              </a:spcBef>
              <a:spcAft>
                <a:spcPts val="0"/>
              </a:spcAft>
              <a:buNone/>
            </a:pPr>
            <a:r>
              <a:rPr lang="en-US" sz="1400">
                <a:solidFill>
                  <a:schemeClr val="lt1"/>
                </a:solidFill>
                <a:latin typeface="Calibri"/>
                <a:ea typeface="Calibri"/>
                <a:cs typeface="Calibri"/>
                <a:sym typeface="Calibri"/>
              </a:rPr>
              <a:t>Stap 2 Filler business development</a:t>
            </a:r>
            <a:endParaRPr/>
          </a:p>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l">
              <a:spcBef>
                <a:spcPts val="0"/>
              </a:spcBef>
              <a:spcAft>
                <a:spcPts val="0"/>
              </a:spcAft>
              <a:buNone/>
            </a:pPr>
            <a:r>
              <a:rPr lang="en-US" sz="1400">
                <a:solidFill>
                  <a:schemeClr val="lt1"/>
                </a:solidFill>
                <a:latin typeface="Calibri"/>
                <a:ea typeface="Calibri"/>
                <a:cs typeface="Calibri"/>
                <a:sym typeface="Calibri"/>
              </a:rPr>
              <a:t>Stap 3 Oprichting van een botulinetoxine fabriek </a:t>
            </a:r>
            <a:endParaRPr/>
          </a:p>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l">
              <a:spcBef>
                <a:spcPts val="0"/>
              </a:spcBef>
              <a:spcAft>
                <a:spcPts val="0"/>
              </a:spcAft>
              <a:buNone/>
            </a:pPr>
            <a:r>
              <a:rPr lang="en-US" sz="1400">
                <a:solidFill>
                  <a:schemeClr val="lt1"/>
                </a:solidFill>
                <a:latin typeface="Calibri"/>
                <a:ea typeface="Calibri"/>
                <a:cs typeface="Calibri"/>
                <a:sym typeface="Calibri"/>
              </a:rPr>
              <a:t>Stap 4  Een sprong voorwaarts als</a:t>
            </a:r>
            <a:endParaRPr/>
          </a:p>
          <a:p>
            <a:pPr indent="0" lvl="0" marL="0" marR="0" rtl="0" algn="l">
              <a:spcBef>
                <a:spcPts val="0"/>
              </a:spcBef>
              <a:spcAft>
                <a:spcPts val="0"/>
              </a:spcAft>
              <a:buNone/>
            </a:pPr>
            <a:r>
              <a:rPr lang="en-US" sz="1400">
                <a:solidFill>
                  <a:schemeClr val="lt1"/>
                </a:solidFill>
                <a:latin typeface="Calibri"/>
                <a:ea typeface="Calibri"/>
                <a:cs typeface="Calibri"/>
                <a:sym typeface="Calibri"/>
              </a:rPr>
              <a:t>een wereldleider</a:t>
            </a:r>
            <a:endParaRPr/>
          </a:p>
          <a:p>
            <a:pPr indent="0" lvl="0" marL="0" marR="0" rtl="0" algn="l">
              <a:spcBef>
                <a:spcPts val="0"/>
              </a:spcBef>
              <a:spcAft>
                <a:spcPts val="0"/>
              </a:spcAft>
              <a:buNone/>
            </a:pPr>
            <a:r>
              <a:rPr lang="en-US" sz="1400">
                <a:solidFill>
                  <a:schemeClr val="lt1"/>
                </a:solidFill>
                <a:latin typeface="Calibri"/>
                <a:ea typeface="Calibri"/>
                <a:cs typeface="Calibri"/>
                <a:sym typeface="Calibri"/>
              </a:rPr>
              <a:t>Botulinetoxine KOSDAQ-notering</a:t>
            </a:r>
            <a:endParaRPr/>
          </a:p>
          <a:p>
            <a:pPr indent="0" lvl="0" marL="0" marR="0" rtl="0" algn="l">
              <a:spcBef>
                <a:spcPts val="0"/>
              </a:spcBef>
              <a:spcAft>
                <a:spcPts val="0"/>
              </a:spcAft>
              <a:buNone/>
            </a:pPr>
            <a:r>
              <a:rPr lang="en-US" sz="1400">
                <a:solidFill>
                  <a:schemeClr val="lt1"/>
                </a:solidFill>
                <a:latin typeface="Calibri"/>
                <a:ea typeface="Calibri"/>
                <a:cs typeface="Calibri"/>
                <a:sym typeface="Calibri"/>
              </a:rPr>
              <a:t>JETEMA botulinetoxine exportvergunning</a:t>
            </a:r>
            <a:endParaRPr/>
          </a:p>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10"/>
          <p:cNvSpPr/>
          <p:nvPr/>
        </p:nvSpPr>
        <p:spPr>
          <a:xfrm>
            <a:off x="0" y="0"/>
            <a:ext cx="10680700" cy="1906660"/>
          </a:xfrm>
          <a:prstGeom prst="rect">
            <a:avLst/>
          </a:prstGeom>
          <a:solidFill>
            <a:srgbClr val="17365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Oprichting van JETEMA</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Bedrijfsontwikkeling van Filler</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Door voortdurende R&amp;D en technologische ontwikkeling gaat JETEMA door</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om te evolueren en te groeien op verschillende medische gebieden. Verder komt het naar voren als een</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mondiaal farmaceutisch bedrijf dat een nieuwe geschiedenis schrijft op het gebied van esthetische geneeskunde</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en behandelingstechnologieën op basis van het hoge niveau van O&amp;O-concurrentievermogen en</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productiecapaciteit.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descr="Lip Filler - Vie Aesthetics" id="87" name="Google Shape;87;p11"/>
          <p:cNvPicPr preferRelativeResize="0"/>
          <p:nvPr/>
        </p:nvPicPr>
        <p:blipFill rotWithShape="1">
          <a:blip r:embed="rId3">
            <a:alphaModFix/>
          </a:blip>
          <a:srcRect b="0" l="0" r="0" t="0"/>
          <a:stretch/>
        </p:blipFill>
        <p:spPr>
          <a:xfrm>
            <a:off x="3075657" y="931995"/>
            <a:ext cx="7480300" cy="5692509"/>
          </a:xfrm>
          <a:prstGeom prst="rect">
            <a:avLst/>
          </a:prstGeom>
          <a:noFill/>
          <a:ln>
            <a:noFill/>
          </a:ln>
        </p:spPr>
      </p:pic>
      <p:pic>
        <p:nvPicPr>
          <p:cNvPr id="88" name="Google Shape;88;p11"/>
          <p:cNvPicPr preferRelativeResize="0"/>
          <p:nvPr/>
        </p:nvPicPr>
        <p:blipFill rotWithShape="1">
          <a:blip r:embed="rId4">
            <a:alphaModFix/>
          </a:blip>
          <a:srcRect b="0" l="0" r="0" t="0"/>
          <a:stretch/>
        </p:blipFill>
        <p:spPr>
          <a:xfrm>
            <a:off x="272257" y="6957138"/>
            <a:ext cx="2752724" cy="518267"/>
          </a:xfrm>
          <a:prstGeom prst="rect">
            <a:avLst/>
          </a:prstGeom>
          <a:noFill/>
          <a:ln>
            <a:noFill/>
          </a:ln>
        </p:spPr>
      </p:pic>
      <p:pic>
        <p:nvPicPr>
          <p:cNvPr id="89" name="Google Shape;89;p11"/>
          <p:cNvPicPr preferRelativeResize="0"/>
          <p:nvPr/>
        </p:nvPicPr>
        <p:blipFill rotWithShape="1">
          <a:blip r:embed="rId5">
            <a:alphaModFix/>
          </a:blip>
          <a:srcRect b="0" l="0" r="0" t="0"/>
          <a:stretch/>
        </p:blipFill>
        <p:spPr>
          <a:xfrm>
            <a:off x="166688" y="-335334"/>
            <a:ext cx="3733800" cy="7551605"/>
          </a:xfrm>
          <a:prstGeom prst="rect">
            <a:avLst/>
          </a:prstGeom>
          <a:noFill/>
          <a:ln>
            <a:noFill/>
          </a:ln>
        </p:spPr>
      </p:pic>
      <p:sp>
        <p:nvSpPr>
          <p:cNvPr id="90" name="Google Shape;90;p11"/>
          <p:cNvSpPr txBox="1"/>
          <p:nvPr/>
        </p:nvSpPr>
        <p:spPr>
          <a:xfrm>
            <a:off x="2368550" y="4418333"/>
            <a:ext cx="8465444" cy="3150927"/>
          </a:xfrm>
          <a:prstGeom prst="rect">
            <a:avLst/>
          </a:prstGeom>
          <a:noFill/>
          <a:ln>
            <a:noFill/>
          </a:ln>
        </p:spPr>
        <p:txBody>
          <a:bodyPr anchorCtr="0" anchor="t" bIns="45700" lIns="91425" spcFirstLastPara="1" rIns="91425" wrap="square" tIns="45700">
            <a:spAutoFit/>
          </a:bodyPr>
          <a:lstStyle/>
          <a:p>
            <a:pPr indent="197484" lvl="0" marL="835660" marR="828039" rtl="0" algn="r">
              <a:lnSpc>
                <a:spcPct val="138900"/>
              </a:lnSpc>
              <a:spcBef>
                <a:spcPts val="0"/>
              </a:spcBef>
              <a:spcAft>
                <a:spcPts val="0"/>
              </a:spcAft>
              <a:buNone/>
            </a:pPr>
            <a:r>
              <a:rPr b="1" lang="en-US" sz="2400">
                <a:solidFill>
                  <a:schemeClr val="lt1"/>
                </a:solidFill>
                <a:latin typeface="Calibri"/>
                <a:ea typeface="Calibri"/>
                <a:cs typeface="Calibri"/>
                <a:sym typeface="Calibri"/>
              </a:rPr>
              <a:t>“Starﬁll is a crosslinked hyaluronic acid ﬁller  for mid-to-deep dermal implantation intended for the correction of facial wrinkles or facial augmentation”</a:t>
            </a:r>
            <a:endParaRPr/>
          </a:p>
          <a:p>
            <a:pPr indent="197484" lvl="0" marL="835660" marR="828039" rtl="0" algn="r">
              <a:lnSpc>
                <a:spcPct val="138900"/>
              </a:lnSpc>
              <a:spcBef>
                <a:spcPts val="100"/>
              </a:spcBef>
              <a:spcAft>
                <a:spcPts val="0"/>
              </a:spcAft>
              <a:buNone/>
            </a:pPr>
            <a:r>
              <a:t/>
            </a:r>
            <a:endParaRPr sz="2400">
              <a:solidFill>
                <a:schemeClr val="dk1"/>
              </a:solidFill>
              <a:latin typeface="Calibri"/>
              <a:ea typeface="Calibri"/>
              <a:cs typeface="Calibri"/>
              <a:sym typeface="Calibri"/>
            </a:endParaRPr>
          </a:p>
          <a:p>
            <a:pPr indent="197484" lvl="0" marL="835660" marR="828039" rtl="0" algn="r">
              <a:lnSpc>
                <a:spcPct val="138900"/>
              </a:lnSpc>
              <a:spcBef>
                <a:spcPts val="100"/>
              </a:spcBef>
              <a:spcAft>
                <a:spcPts val="0"/>
              </a:spcAft>
              <a:buNone/>
            </a:pPr>
            <a:r>
              <a:rPr lang="en-US" sz="2400">
                <a:solidFill>
                  <a:schemeClr val="dk1"/>
                </a:solidFill>
                <a:latin typeface="Calibri"/>
                <a:ea typeface="Calibri"/>
                <a:cs typeface="Calibri"/>
                <a:sym typeface="Calibri"/>
              </a:rPr>
              <a:t>   </a:t>
            </a:r>
            <a:endParaRPr sz="2400">
              <a:solidFill>
                <a:schemeClr val="dk1"/>
              </a:solidFill>
              <a:latin typeface="Arial Black"/>
              <a:ea typeface="Arial Black"/>
              <a:cs typeface="Arial Black"/>
              <a:sym typeface="Arial Black"/>
            </a:endParaRPr>
          </a:p>
        </p:txBody>
      </p:sp>
      <p:sp>
        <p:nvSpPr>
          <p:cNvPr id="91" name="Google Shape;91;p11"/>
          <p:cNvSpPr txBox="1"/>
          <p:nvPr/>
        </p:nvSpPr>
        <p:spPr>
          <a:xfrm>
            <a:off x="330200" y="224109"/>
            <a:ext cx="10668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Introductie: </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2"/>
          <p:cNvSpPr txBox="1"/>
          <p:nvPr/>
        </p:nvSpPr>
        <p:spPr>
          <a:xfrm>
            <a:off x="8825940" y="397481"/>
            <a:ext cx="1243965" cy="329565"/>
          </a:xfrm>
          <a:prstGeom prst="rect">
            <a:avLst/>
          </a:prstGeom>
          <a:solidFill>
            <a:srgbClr val="F7F7F7"/>
          </a:solidFill>
          <a:ln cap="flat" cmpd="sng" w="9525">
            <a:solidFill>
              <a:srgbClr val="AEABAB"/>
            </a:solidFill>
            <a:prstDash val="solid"/>
            <a:round/>
            <a:headEnd len="sm" w="sm" type="none"/>
            <a:tailEnd len="sm" w="sm" type="none"/>
          </a:ln>
        </p:spPr>
        <p:txBody>
          <a:bodyPr anchorCtr="0" anchor="t" bIns="0" lIns="0" spcFirstLastPara="1" rIns="0" wrap="square" tIns="86350">
            <a:spAutoFit/>
          </a:bodyPr>
          <a:lstStyle/>
          <a:p>
            <a:pPr indent="0" lvl="0" marL="170180" marR="0" rtl="0" algn="l">
              <a:lnSpc>
                <a:spcPct val="100000"/>
              </a:lnSpc>
              <a:spcBef>
                <a:spcPts val="0"/>
              </a:spcBef>
              <a:spcAft>
                <a:spcPts val="0"/>
              </a:spcAft>
              <a:buNone/>
            </a:pPr>
            <a:r>
              <a:rPr lang="en-US" sz="1000">
                <a:solidFill>
                  <a:srgbClr val="7F7F7F"/>
                </a:solidFill>
                <a:latin typeface="Helvetica Neue"/>
                <a:ea typeface="Helvetica Neue"/>
                <a:cs typeface="Helvetica Neue"/>
                <a:sym typeface="Helvetica Neue"/>
              </a:rPr>
              <a:t>CONFIDENTIAL</a:t>
            </a:r>
            <a:endParaRPr sz="1000">
              <a:solidFill>
                <a:schemeClr val="dk1"/>
              </a:solidFill>
              <a:latin typeface="Helvetica Neue"/>
              <a:ea typeface="Helvetica Neue"/>
              <a:cs typeface="Helvetica Neue"/>
              <a:sym typeface="Helvetica Neue"/>
            </a:endParaRPr>
          </a:p>
        </p:txBody>
      </p:sp>
      <p:sp>
        <p:nvSpPr>
          <p:cNvPr id="97" name="Google Shape;97;p12"/>
          <p:cNvSpPr txBox="1"/>
          <p:nvPr>
            <p:ph type="title"/>
          </p:nvPr>
        </p:nvSpPr>
        <p:spPr>
          <a:xfrm>
            <a:off x="614888" y="466266"/>
            <a:ext cx="246761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rPr>
              <a:t>Starﬁll </a:t>
            </a:r>
            <a:r>
              <a:rPr b="1" lang="en-US" sz="2000">
                <a:solidFill>
                  <a:srgbClr val="4C4C4E"/>
                </a:solidFill>
                <a:latin typeface="Arial"/>
                <a:ea typeface="Arial"/>
                <a:cs typeface="Arial"/>
                <a:sym typeface="Arial"/>
              </a:rPr>
              <a:t>Introduction</a:t>
            </a:r>
            <a:endParaRPr sz="2000">
              <a:latin typeface="Arial"/>
              <a:ea typeface="Arial"/>
              <a:cs typeface="Arial"/>
              <a:sym typeface="Arial"/>
            </a:endParaRPr>
          </a:p>
        </p:txBody>
      </p:sp>
      <p:sp>
        <p:nvSpPr>
          <p:cNvPr id="98" name="Google Shape;98;p12"/>
          <p:cNvSpPr txBox="1"/>
          <p:nvPr/>
        </p:nvSpPr>
        <p:spPr>
          <a:xfrm>
            <a:off x="614886" y="1207808"/>
            <a:ext cx="8687864" cy="1620957"/>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en-US" sz="1800">
                <a:solidFill>
                  <a:srgbClr val="0047BA"/>
                </a:solidFill>
                <a:latin typeface="Calibri"/>
                <a:ea typeface="Calibri"/>
                <a:cs typeface="Calibri"/>
                <a:sym typeface="Calibri"/>
              </a:rPr>
              <a:t>Specificaties:</a:t>
            </a:r>
            <a:endParaRPr/>
          </a:p>
          <a:p>
            <a:pPr indent="0" lvl="0" marL="12700" marR="0" rtl="0" algn="l">
              <a:spcBef>
                <a:spcPts val="100"/>
              </a:spcBef>
              <a:spcAft>
                <a:spcPts val="0"/>
              </a:spcAft>
              <a:buNone/>
            </a:pPr>
            <a:r>
              <a:rPr b="0" i="0" lang="en-US" sz="1800" u="none" cap="none" strike="noStrike">
                <a:solidFill>
                  <a:srgbClr val="202124"/>
                </a:solidFill>
                <a:latin typeface="Calibri"/>
                <a:ea typeface="Calibri"/>
                <a:cs typeface="Calibri"/>
                <a:sym typeface="Calibri"/>
              </a:rPr>
              <a:t>Starfill Lidocaïne heeft drie verschillende lijnen Plus, Deep plus en Implant plus, die van elkaar verschillen op basis van de mate van verknoping, wat resulteert in verschillende visco-elasticiteit.</a:t>
            </a:r>
            <a:r>
              <a:rPr b="0" i="0" lang="en-US" sz="1800" u="none" cap="none" strike="noStrike">
                <a:solidFill>
                  <a:schemeClr val="dk1"/>
                </a:solidFill>
                <a:latin typeface="Calibri"/>
                <a:ea typeface="Calibri"/>
                <a:cs typeface="Calibri"/>
                <a:sym typeface="Calibri"/>
              </a:rPr>
              <a:t> </a:t>
            </a:r>
            <a:endParaRPr/>
          </a:p>
          <a:p>
            <a:pPr indent="0" lvl="0" marL="12700" marR="0" rtl="0" algn="l">
              <a:lnSpc>
                <a:spcPct val="100000"/>
              </a:lnSpc>
              <a:spcBef>
                <a:spcPts val="100"/>
              </a:spcBef>
              <a:spcAft>
                <a:spcPts val="0"/>
              </a:spcAft>
              <a:buNone/>
            </a:pPr>
            <a:r>
              <a:t/>
            </a:r>
            <a:endParaRPr sz="1800">
              <a:solidFill>
                <a:srgbClr val="0047BA"/>
              </a:solidFill>
              <a:latin typeface="Calibri"/>
              <a:ea typeface="Calibri"/>
              <a:cs typeface="Calibri"/>
              <a:sym typeface="Calibri"/>
            </a:endParaRPr>
          </a:p>
          <a:p>
            <a:pPr indent="0" lvl="0" marL="12700" marR="0" rtl="0" algn="l">
              <a:lnSpc>
                <a:spcPct val="100000"/>
              </a:lnSpc>
              <a:spcBef>
                <a:spcPts val="100"/>
              </a:spcBef>
              <a:spcAft>
                <a:spcPts val="0"/>
              </a:spcAft>
              <a:buNone/>
            </a:pPr>
            <a:r>
              <a:t/>
            </a:r>
            <a:endParaRPr sz="1200">
              <a:solidFill>
                <a:schemeClr val="dk1"/>
              </a:solidFill>
              <a:latin typeface="Tahoma"/>
              <a:ea typeface="Tahoma"/>
              <a:cs typeface="Tahoma"/>
              <a:sym typeface="Tahoma"/>
            </a:endParaRPr>
          </a:p>
        </p:txBody>
      </p:sp>
      <p:sp>
        <p:nvSpPr>
          <p:cNvPr id="99" name="Google Shape;99;p12"/>
          <p:cNvSpPr txBox="1"/>
          <p:nvPr/>
        </p:nvSpPr>
        <p:spPr>
          <a:xfrm>
            <a:off x="816013" y="6713075"/>
            <a:ext cx="8029575" cy="642620"/>
          </a:xfrm>
          <a:prstGeom prst="rect">
            <a:avLst/>
          </a:prstGeom>
          <a:noFill/>
          <a:ln>
            <a:noFill/>
          </a:ln>
        </p:spPr>
        <p:txBody>
          <a:bodyPr anchorCtr="0" anchor="t" bIns="0" lIns="0" spcFirstLastPara="1" rIns="0" wrap="square" tIns="66025">
            <a:spAutoFit/>
          </a:bodyPr>
          <a:lstStyle/>
          <a:p>
            <a:pPr indent="0" lvl="0" marL="12700" marR="0" rtl="0" algn="l">
              <a:lnSpc>
                <a:spcPct val="100000"/>
              </a:lnSpc>
              <a:spcBef>
                <a:spcPts val="0"/>
              </a:spcBef>
              <a:spcAft>
                <a:spcPts val="0"/>
              </a:spcAft>
              <a:buNone/>
            </a:pPr>
            <a:r>
              <a:rPr lang="en-US" sz="1000">
                <a:solidFill>
                  <a:srgbClr val="757070"/>
                </a:solidFill>
                <a:latin typeface="Tahoma"/>
                <a:ea typeface="Tahoma"/>
                <a:cs typeface="Tahoma"/>
                <a:sym typeface="Tahoma"/>
              </a:rPr>
              <a:t>Reference</a:t>
            </a:r>
            <a:endParaRPr sz="1000">
              <a:solidFill>
                <a:schemeClr val="dk1"/>
              </a:solidFill>
              <a:latin typeface="Tahoma"/>
              <a:ea typeface="Tahoma"/>
              <a:cs typeface="Tahoma"/>
              <a:sym typeface="Tahoma"/>
            </a:endParaRPr>
          </a:p>
          <a:p>
            <a:pPr indent="0" lvl="0" marL="12700" marR="0" rtl="0" algn="l">
              <a:lnSpc>
                <a:spcPct val="100000"/>
              </a:lnSpc>
              <a:spcBef>
                <a:spcPts val="420"/>
              </a:spcBef>
              <a:spcAft>
                <a:spcPts val="0"/>
              </a:spcAft>
              <a:buNone/>
            </a:pPr>
            <a:r>
              <a:rPr lang="en-US" sz="1000">
                <a:solidFill>
                  <a:srgbClr val="757070"/>
                </a:solidFill>
                <a:latin typeface="Tahoma"/>
                <a:ea typeface="Tahoma"/>
                <a:cs typeface="Tahoma"/>
                <a:sym typeface="Tahoma"/>
              </a:rPr>
              <a:t>1) Lee, Won, et al. "Clinical application of a new hyaluronic acid ﬁller based on its rheological properties and the anatomical site of injection."</a:t>
            </a:r>
            <a:endParaRPr sz="1000">
              <a:solidFill>
                <a:schemeClr val="dk1"/>
              </a:solidFill>
              <a:latin typeface="Tahoma"/>
              <a:ea typeface="Tahoma"/>
              <a:cs typeface="Tahoma"/>
              <a:sym typeface="Tahoma"/>
            </a:endParaRPr>
          </a:p>
          <a:p>
            <a:pPr indent="0" lvl="0" marL="144145" marR="0" rtl="0" algn="l">
              <a:lnSpc>
                <a:spcPct val="100000"/>
              </a:lnSpc>
              <a:spcBef>
                <a:spcPts val="420"/>
              </a:spcBef>
              <a:spcAft>
                <a:spcPts val="0"/>
              </a:spcAft>
              <a:buNone/>
            </a:pPr>
            <a:r>
              <a:rPr i="1" lang="en-US" sz="1000">
                <a:solidFill>
                  <a:srgbClr val="757070"/>
                </a:solidFill>
                <a:latin typeface="Calibri"/>
                <a:ea typeface="Calibri"/>
                <a:cs typeface="Calibri"/>
                <a:sym typeface="Calibri"/>
              </a:rPr>
              <a:t>Biomedical Dermatology </a:t>
            </a:r>
            <a:r>
              <a:rPr lang="en-US" sz="1000">
                <a:solidFill>
                  <a:srgbClr val="757070"/>
                </a:solidFill>
                <a:latin typeface="Tahoma"/>
                <a:ea typeface="Tahoma"/>
                <a:cs typeface="Tahoma"/>
                <a:sym typeface="Tahoma"/>
              </a:rPr>
              <a:t>2.1 (2018): 1-5.</a:t>
            </a:r>
            <a:endParaRPr sz="1000">
              <a:solidFill>
                <a:schemeClr val="dk1"/>
              </a:solidFill>
              <a:latin typeface="Tahoma"/>
              <a:ea typeface="Tahoma"/>
              <a:cs typeface="Tahoma"/>
              <a:sym typeface="Tahoma"/>
            </a:endParaRPr>
          </a:p>
        </p:txBody>
      </p:sp>
      <p:graphicFrame>
        <p:nvGraphicFramePr>
          <p:cNvPr id="100" name="Google Shape;100;p12"/>
          <p:cNvGraphicFramePr/>
          <p:nvPr/>
        </p:nvGraphicFramePr>
        <p:xfrm>
          <a:off x="830601" y="2330942"/>
          <a:ext cx="3000000" cy="3000000"/>
        </p:xfrm>
        <a:graphic>
          <a:graphicData uri="http://schemas.openxmlformats.org/drawingml/2006/table">
            <a:tbl>
              <a:tblPr bandRow="1" firstRow="1">
                <a:noFill/>
                <a:tableStyleId>{72445395-7140-4476-AEA6-79DF8CF099E5}</a:tableStyleId>
              </a:tblPr>
              <a:tblGrid>
                <a:gridCol w="1898650"/>
                <a:gridCol w="2026275"/>
                <a:gridCol w="2252975"/>
                <a:gridCol w="1490975"/>
              </a:tblGrid>
              <a:tr h="277500">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tc>
                <a:tc>
                  <a:txBody>
                    <a:bodyPr/>
                    <a:lstStyle/>
                    <a:p>
                      <a:pPr indent="0" lvl="0" marL="0" marR="268605" rtl="0" algn="ctr">
                        <a:lnSpc>
                          <a:spcPct val="100000"/>
                        </a:lnSpc>
                        <a:spcBef>
                          <a:spcPts val="0"/>
                        </a:spcBef>
                        <a:spcAft>
                          <a:spcPts val="0"/>
                        </a:spcAft>
                        <a:buNone/>
                      </a:pPr>
                      <a:r>
                        <a:rPr lang="en-US" sz="1200" u="none" cap="none" strike="noStrike">
                          <a:solidFill>
                            <a:srgbClr val="E400D9"/>
                          </a:solidFill>
                          <a:latin typeface="Helvetica Neue"/>
                          <a:ea typeface="Helvetica Neue"/>
                          <a:cs typeface="Helvetica Neue"/>
                          <a:sym typeface="Helvetica Neue"/>
                        </a:rPr>
                        <a:t>Implant Plus</a:t>
                      </a:r>
                      <a:endParaRPr sz="1200" u="none" cap="none" strike="noStrike">
                        <a:latin typeface="Helvetica Neue"/>
                        <a:ea typeface="Helvetica Neue"/>
                        <a:cs typeface="Helvetica Neue"/>
                        <a:sym typeface="Helvetica Neue"/>
                      </a:endParaRPr>
                    </a:p>
                  </a:txBody>
                  <a:tcPr marT="10150" marB="0" marR="0" marL="0"/>
                </a:tc>
                <a:tc>
                  <a:txBody>
                    <a:bodyPr/>
                    <a:lstStyle/>
                    <a:p>
                      <a:pPr indent="0" lvl="0" marL="701040" marR="0" rtl="0" algn="l">
                        <a:lnSpc>
                          <a:spcPct val="100000"/>
                        </a:lnSpc>
                        <a:spcBef>
                          <a:spcPts val="0"/>
                        </a:spcBef>
                        <a:spcAft>
                          <a:spcPts val="0"/>
                        </a:spcAft>
                        <a:buNone/>
                      </a:pPr>
                      <a:r>
                        <a:rPr lang="en-US" sz="1200" u="none" cap="none" strike="noStrike">
                          <a:solidFill>
                            <a:srgbClr val="4472C4"/>
                          </a:solidFill>
                          <a:latin typeface="Helvetica Neue"/>
                          <a:ea typeface="Helvetica Neue"/>
                          <a:cs typeface="Helvetica Neue"/>
                          <a:sym typeface="Helvetica Neue"/>
                        </a:rPr>
                        <a:t>Deep Plus</a:t>
                      </a:r>
                      <a:endParaRPr sz="1200" u="none" cap="none" strike="noStrike">
                        <a:latin typeface="Helvetica Neue"/>
                        <a:ea typeface="Helvetica Neue"/>
                        <a:cs typeface="Helvetica Neue"/>
                        <a:sym typeface="Helvetica Neue"/>
                      </a:endParaRPr>
                    </a:p>
                  </a:txBody>
                  <a:tcPr marT="10150" marB="0" marR="0" marL="0"/>
                </a:tc>
                <a:tc>
                  <a:txBody>
                    <a:bodyPr/>
                    <a:lstStyle/>
                    <a:p>
                      <a:pPr indent="0" lvl="0" marL="803910" marR="0" rtl="0" algn="ctr">
                        <a:lnSpc>
                          <a:spcPct val="100000"/>
                        </a:lnSpc>
                        <a:spcBef>
                          <a:spcPts val="0"/>
                        </a:spcBef>
                        <a:spcAft>
                          <a:spcPts val="0"/>
                        </a:spcAft>
                        <a:buNone/>
                      </a:pPr>
                      <a:r>
                        <a:rPr lang="en-US" sz="1200" u="none" cap="none" strike="noStrike">
                          <a:solidFill>
                            <a:srgbClr val="F76310"/>
                          </a:solidFill>
                          <a:latin typeface="Helvetica Neue"/>
                          <a:ea typeface="Helvetica Neue"/>
                          <a:cs typeface="Helvetica Neue"/>
                          <a:sym typeface="Helvetica Neue"/>
                        </a:rPr>
                        <a:t>Plus</a:t>
                      </a:r>
                      <a:endParaRPr sz="1200" u="none" cap="none" strike="noStrike">
                        <a:latin typeface="Helvetica Neue"/>
                        <a:ea typeface="Helvetica Neue"/>
                        <a:cs typeface="Helvetica Neue"/>
                        <a:sym typeface="Helvetica Neue"/>
                      </a:endParaRPr>
                    </a:p>
                  </a:txBody>
                  <a:tcPr marT="10150" marB="0" marR="0" marL="0"/>
                </a:tc>
              </a:tr>
              <a:tr h="339100">
                <a:tc>
                  <a:txBody>
                    <a:bodyPr/>
                    <a:lstStyle/>
                    <a:p>
                      <a:pPr indent="0" lvl="0" marL="0" marR="384810" rtl="0" algn="ctr">
                        <a:lnSpc>
                          <a:spcPct val="100000"/>
                        </a:lnSpc>
                        <a:spcBef>
                          <a:spcPts val="0"/>
                        </a:spcBef>
                        <a:spcAft>
                          <a:spcPts val="0"/>
                        </a:spcAft>
                        <a:buNone/>
                      </a:pPr>
                      <a:r>
                        <a:rPr lang="en-US" sz="1200" u="none" cap="none" strike="noStrike">
                          <a:latin typeface="Tahoma"/>
                          <a:ea typeface="Tahoma"/>
                          <a:cs typeface="Tahoma"/>
                          <a:sym typeface="Tahoma"/>
                        </a:rPr>
                        <a:t>Storage modulus (G’)</a:t>
                      </a:r>
                      <a:endParaRPr sz="1200" u="none" cap="none" strike="noStrike">
                        <a:latin typeface="Tahoma"/>
                        <a:ea typeface="Tahoma"/>
                        <a:cs typeface="Tahoma"/>
                        <a:sym typeface="Tahoma"/>
                      </a:endParaRPr>
                    </a:p>
                  </a:txBody>
                  <a:tcPr marT="80650" marB="0" marR="0" marL="0"/>
                </a:tc>
                <a:tc>
                  <a:txBody>
                    <a:bodyPr/>
                    <a:lstStyle/>
                    <a:p>
                      <a:pPr indent="0" lvl="0" marL="0" marR="268605" rtl="0" algn="ctr">
                        <a:lnSpc>
                          <a:spcPct val="100000"/>
                        </a:lnSpc>
                        <a:spcBef>
                          <a:spcPts val="0"/>
                        </a:spcBef>
                        <a:spcAft>
                          <a:spcPts val="0"/>
                        </a:spcAft>
                        <a:buNone/>
                      </a:pPr>
                      <a:r>
                        <a:rPr lang="en-US" sz="1200" u="none" cap="none" strike="noStrike">
                          <a:latin typeface="Tahoma"/>
                          <a:ea typeface="Tahoma"/>
                          <a:cs typeface="Tahoma"/>
                          <a:sym typeface="Tahoma"/>
                        </a:rPr>
                        <a:t>296 Pa</a:t>
                      </a:r>
                      <a:endParaRPr sz="1200" u="none" cap="none" strike="noStrike">
                        <a:latin typeface="Tahoma"/>
                        <a:ea typeface="Tahoma"/>
                        <a:cs typeface="Tahoma"/>
                        <a:sym typeface="Tahoma"/>
                      </a:endParaRPr>
                    </a:p>
                  </a:txBody>
                  <a:tcPr marT="80650" marB="0" marR="0" marL="0"/>
                </a:tc>
                <a:tc>
                  <a:txBody>
                    <a:bodyPr/>
                    <a:lstStyle/>
                    <a:p>
                      <a:pPr indent="0" lvl="0" marL="0" marR="127000" rtl="0" algn="ctr">
                        <a:lnSpc>
                          <a:spcPct val="100000"/>
                        </a:lnSpc>
                        <a:spcBef>
                          <a:spcPts val="0"/>
                        </a:spcBef>
                        <a:spcAft>
                          <a:spcPts val="0"/>
                        </a:spcAft>
                        <a:buNone/>
                      </a:pPr>
                      <a:r>
                        <a:rPr lang="en-US" sz="1200" u="none" cap="none" strike="noStrike">
                          <a:latin typeface="Tahoma"/>
                          <a:ea typeface="Tahoma"/>
                          <a:cs typeface="Tahoma"/>
                          <a:sym typeface="Tahoma"/>
                        </a:rPr>
                        <a:t>188 Pa</a:t>
                      </a:r>
                      <a:endParaRPr sz="1200" u="none" cap="none" strike="noStrike">
                        <a:latin typeface="Tahoma"/>
                        <a:ea typeface="Tahoma"/>
                        <a:cs typeface="Tahoma"/>
                        <a:sym typeface="Tahoma"/>
                      </a:endParaRPr>
                    </a:p>
                  </a:txBody>
                  <a:tcPr marT="80650" marB="0" marR="0" marL="0"/>
                </a:tc>
                <a:tc>
                  <a:txBody>
                    <a:bodyPr/>
                    <a:lstStyle/>
                    <a:p>
                      <a:pPr indent="0" lvl="0" marL="803910" marR="0" rtl="0" algn="ctr">
                        <a:lnSpc>
                          <a:spcPct val="100000"/>
                        </a:lnSpc>
                        <a:spcBef>
                          <a:spcPts val="0"/>
                        </a:spcBef>
                        <a:spcAft>
                          <a:spcPts val="0"/>
                        </a:spcAft>
                        <a:buNone/>
                      </a:pPr>
                      <a:r>
                        <a:rPr lang="en-US" sz="1200" u="none" cap="none" strike="noStrike">
                          <a:latin typeface="Tahoma"/>
                          <a:ea typeface="Tahoma"/>
                          <a:cs typeface="Tahoma"/>
                          <a:sym typeface="Tahoma"/>
                        </a:rPr>
                        <a:t>48 Pa</a:t>
                      </a:r>
                      <a:endParaRPr sz="1200" u="none" cap="none" strike="noStrike">
                        <a:latin typeface="Tahoma"/>
                        <a:ea typeface="Tahoma"/>
                        <a:cs typeface="Tahoma"/>
                        <a:sym typeface="Tahoma"/>
                      </a:endParaRPr>
                    </a:p>
                  </a:txBody>
                  <a:tcPr marT="80650" marB="0" marR="0" marL="0"/>
                </a:tc>
              </a:tr>
              <a:tr h="328925">
                <a:tc>
                  <a:txBody>
                    <a:bodyPr/>
                    <a:lstStyle/>
                    <a:p>
                      <a:pPr indent="0" lvl="0" marL="0" marR="384810" rtl="0" algn="ctr">
                        <a:lnSpc>
                          <a:spcPct val="100000"/>
                        </a:lnSpc>
                        <a:spcBef>
                          <a:spcPts val="0"/>
                        </a:spcBef>
                        <a:spcAft>
                          <a:spcPts val="0"/>
                        </a:spcAft>
                        <a:buNone/>
                      </a:pPr>
                      <a:r>
                        <a:rPr lang="en-US" sz="1200" u="none" cap="none" strike="noStrike">
                          <a:latin typeface="Tahoma"/>
                          <a:ea typeface="Tahoma"/>
                          <a:cs typeface="Tahoma"/>
                          <a:sym typeface="Tahoma"/>
                        </a:rPr>
                        <a:t>Complex Viscosity</a:t>
                      </a:r>
                      <a:endParaRPr/>
                    </a:p>
                  </a:txBody>
                  <a:tcPr marT="71750" marB="0" marR="0" marL="0"/>
                </a:tc>
                <a:tc>
                  <a:txBody>
                    <a:bodyPr/>
                    <a:lstStyle/>
                    <a:p>
                      <a:pPr indent="0" lvl="0" marL="0" marR="268605" rtl="0" algn="ctr">
                        <a:lnSpc>
                          <a:spcPct val="100000"/>
                        </a:lnSpc>
                        <a:spcBef>
                          <a:spcPts val="0"/>
                        </a:spcBef>
                        <a:spcAft>
                          <a:spcPts val="0"/>
                        </a:spcAft>
                        <a:buNone/>
                      </a:pPr>
                      <a:r>
                        <a:rPr lang="en-US" sz="1200" u="none" cap="none" strike="noStrike">
                          <a:latin typeface="Tahoma"/>
                          <a:ea typeface="Tahoma"/>
                          <a:cs typeface="Tahoma"/>
                          <a:sym typeface="Tahoma"/>
                        </a:rPr>
                        <a:t>478 Pa·s</a:t>
                      </a:r>
                      <a:endParaRPr sz="1200" u="none" cap="none" strike="noStrike">
                        <a:latin typeface="Tahoma"/>
                        <a:ea typeface="Tahoma"/>
                        <a:cs typeface="Tahoma"/>
                        <a:sym typeface="Tahoma"/>
                      </a:endParaRPr>
                    </a:p>
                  </a:txBody>
                  <a:tcPr marT="71750" marB="0" marR="0" marL="0"/>
                </a:tc>
                <a:tc>
                  <a:txBody>
                    <a:bodyPr/>
                    <a:lstStyle/>
                    <a:p>
                      <a:pPr indent="0" lvl="0" marL="768350" marR="0" rtl="0" algn="l">
                        <a:lnSpc>
                          <a:spcPct val="100000"/>
                        </a:lnSpc>
                        <a:spcBef>
                          <a:spcPts val="0"/>
                        </a:spcBef>
                        <a:spcAft>
                          <a:spcPts val="0"/>
                        </a:spcAft>
                        <a:buNone/>
                      </a:pPr>
                      <a:r>
                        <a:rPr lang="en-US" sz="1200" u="none" cap="none" strike="noStrike">
                          <a:latin typeface="Tahoma"/>
                          <a:ea typeface="Tahoma"/>
                          <a:cs typeface="Tahoma"/>
                          <a:sym typeface="Tahoma"/>
                        </a:rPr>
                        <a:t>304 Pa·s</a:t>
                      </a:r>
                      <a:endParaRPr sz="1200" u="none" cap="none" strike="noStrike">
                        <a:latin typeface="Tahoma"/>
                        <a:ea typeface="Tahoma"/>
                        <a:cs typeface="Tahoma"/>
                        <a:sym typeface="Tahoma"/>
                      </a:endParaRPr>
                    </a:p>
                  </a:txBody>
                  <a:tcPr marT="71750" marB="0" marR="0" marL="0"/>
                </a:tc>
                <a:tc>
                  <a:txBody>
                    <a:bodyPr/>
                    <a:lstStyle/>
                    <a:p>
                      <a:pPr indent="0" lvl="0" marL="803910" marR="0" rtl="0" algn="ctr">
                        <a:lnSpc>
                          <a:spcPct val="100000"/>
                        </a:lnSpc>
                        <a:spcBef>
                          <a:spcPts val="0"/>
                        </a:spcBef>
                        <a:spcAft>
                          <a:spcPts val="0"/>
                        </a:spcAft>
                        <a:buNone/>
                      </a:pPr>
                      <a:r>
                        <a:rPr lang="en-US" sz="1200" u="none" cap="none" strike="noStrike">
                          <a:latin typeface="Tahoma"/>
                          <a:ea typeface="Tahoma"/>
                          <a:cs typeface="Tahoma"/>
                          <a:sym typeface="Tahoma"/>
                        </a:rPr>
                        <a:t>83 Pa·s</a:t>
                      </a:r>
                      <a:endParaRPr sz="1200" u="none" cap="none" strike="noStrike">
                        <a:latin typeface="Tahoma"/>
                        <a:ea typeface="Tahoma"/>
                        <a:cs typeface="Tahoma"/>
                        <a:sym typeface="Tahoma"/>
                      </a:endParaRPr>
                    </a:p>
                  </a:txBody>
                  <a:tcPr marT="71750" marB="0" marR="0" marL="0"/>
                </a:tc>
              </a:tr>
              <a:tr h="331475">
                <a:tc>
                  <a:txBody>
                    <a:bodyPr/>
                    <a:lstStyle/>
                    <a:p>
                      <a:pPr indent="0" lvl="0" marL="0" marR="384810" rtl="0" algn="ctr">
                        <a:lnSpc>
                          <a:spcPct val="100000"/>
                        </a:lnSpc>
                        <a:spcBef>
                          <a:spcPts val="0"/>
                        </a:spcBef>
                        <a:spcAft>
                          <a:spcPts val="0"/>
                        </a:spcAft>
                        <a:buNone/>
                      </a:pPr>
                      <a:r>
                        <a:rPr lang="en-US" sz="1200" u="none" cap="none" strike="noStrike">
                          <a:latin typeface="Tahoma"/>
                          <a:ea typeface="Tahoma"/>
                          <a:cs typeface="Tahoma"/>
                          <a:sym typeface="Tahoma"/>
                        </a:rPr>
                        <a:t>Cohesiveness</a:t>
                      </a:r>
                      <a:r>
                        <a:rPr baseline="30000" lang="en-US" sz="1200" u="none" cap="none" strike="noStrike">
                          <a:latin typeface="Tahoma"/>
                          <a:ea typeface="Tahoma"/>
                          <a:cs typeface="Tahoma"/>
                          <a:sym typeface="Tahoma"/>
                        </a:rPr>
                        <a:t>1</a:t>
                      </a:r>
                      <a:endParaRPr baseline="30000" sz="1200" u="none" cap="none" strike="noStrike">
                        <a:latin typeface="Tahoma"/>
                        <a:ea typeface="Tahoma"/>
                        <a:cs typeface="Tahoma"/>
                        <a:sym typeface="Tahoma"/>
                      </a:endParaRPr>
                    </a:p>
                  </a:txBody>
                  <a:tcPr marT="73025" marB="0" marR="0" marL="0"/>
                </a:tc>
                <a:tc>
                  <a:txBody>
                    <a:bodyPr/>
                    <a:lstStyle/>
                    <a:p>
                      <a:pPr indent="0" lvl="0" marL="0" marR="268605" rtl="0" algn="ctr">
                        <a:lnSpc>
                          <a:spcPct val="100000"/>
                        </a:lnSpc>
                        <a:spcBef>
                          <a:spcPts val="0"/>
                        </a:spcBef>
                        <a:spcAft>
                          <a:spcPts val="0"/>
                        </a:spcAft>
                        <a:buNone/>
                      </a:pPr>
                      <a:r>
                        <a:rPr lang="en-US" sz="1200" u="none" cap="none" strike="noStrike">
                          <a:latin typeface="Tahoma"/>
                          <a:ea typeface="Tahoma"/>
                          <a:cs typeface="Tahoma"/>
                          <a:sym typeface="Tahoma"/>
                        </a:rPr>
                        <a:t>0.8776 N</a:t>
                      </a:r>
                      <a:endParaRPr sz="1200" u="none" cap="none" strike="noStrike">
                        <a:latin typeface="Tahoma"/>
                        <a:ea typeface="Tahoma"/>
                        <a:cs typeface="Tahoma"/>
                        <a:sym typeface="Tahoma"/>
                      </a:endParaRPr>
                    </a:p>
                  </a:txBody>
                  <a:tcPr marT="73025" marB="0" marR="0" marL="0"/>
                </a:tc>
                <a:tc>
                  <a:txBody>
                    <a:bodyPr/>
                    <a:lstStyle/>
                    <a:p>
                      <a:pPr indent="0" lvl="0" marL="747395" marR="0" rtl="0" algn="l">
                        <a:lnSpc>
                          <a:spcPct val="100000"/>
                        </a:lnSpc>
                        <a:spcBef>
                          <a:spcPts val="0"/>
                        </a:spcBef>
                        <a:spcAft>
                          <a:spcPts val="0"/>
                        </a:spcAft>
                        <a:buNone/>
                      </a:pPr>
                      <a:r>
                        <a:rPr lang="en-US" sz="1200" u="none" cap="none" strike="noStrike">
                          <a:latin typeface="Tahoma"/>
                          <a:ea typeface="Tahoma"/>
                          <a:cs typeface="Tahoma"/>
                          <a:sym typeface="Tahoma"/>
                        </a:rPr>
                        <a:t>0.6102 N</a:t>
                      </a:r>
                      <a:endParaRPr sz="1200" u="none" cap="none" strike="noStrike">
                        <a:latin typeface="Tahoma"/>
                        <a:ea typeface="Tahoma"/>
                        <a:cs typeface="Tahoma"/>
                        <a:sym typeface="Tahoma"/>
                      </a:endParaRPr>
                    </a:p>
                  </a:txBody>
                  <a:tcPr marT="73025" marB="0" marR="0" marL="0"/>
                </a:tc>
                <a:tc>
                  <a:txBody>
                    <a:bodyPr/>
                    <a:lstStyle/>
                    <a:p>
                      <a:pPr indent="0" lvl="0" marL="803910" marR="0" rtl="0" algn="ctr">
                        <a:lnSpc>
                          <a:spcPct val="100000"/>
                        </a:lnSpc>
                        <a:spcBef>
                          <a:spcPts val="0"/>
                        </a:spcBef>
                        <a:spcAft>
                          <a:spcPts val="0"/>
                        </a:spcAft>
                        <a:buNone/>
                      </a:pPr>
                      <a:r>
                        <a:rPr lang="en-US" sz="1200" u="none" cap="none" strike="noStrike">
                          <a:latin typeface="Tahoma"/>
                          <a:ea typeface="Tahoma"/>
                          <a:cs typeface="Tahoma"/>
                          <a:sym typeface="Tahoma"/>
                        </a:rPr>
                        <a:t>0.4184 N</a:t>
                      </a:r>
                      <a:endParaRPr sz="1200" u="none" cap="none" strike="noStrike">
                        <a:latin typeface="Tahoma"/>
                        <a:ea typeface="Tahoma"/>
                        <a:cs typeface="Tahoma"/>
                        <a:sym typeface="Tahoma"/>
                      </a:endParaRPr>
                    </a:p>
                  </a:txBody>
                  <a:tcPr marT="73025" marB="0" marR="0" marL="0"/>
                </a:tc>
              </a:tr>
              <a:tr h="330200">
                <a:tc>
                  <a:txBody>
                    <a:bodyPr/>
                    <a:lstStyle/>
                    <a:p>
                      <a:pPr indent="0" lvl="0" marL="0" marR="384810" rtl="0" algn="ctr">
                        <a:lnSpc>
                          <a:spcPct val="100000"/>
                        </a:lnSpc>
                        <a:spcBef>
                          <a:spcPts val="0"/>
                        </a:spcBef>
                        <a:spcAft>
                          <a:spcPts val="0"/>
                        </a:spcAft>
                        <a:buNone/>
                      </a:pPr>
                      <a:r>
                        <a:rPr lang="en-US" sz="1200" u="none" cap="none" strike="noStrike">
                          <a:latin typeface="Tahoma"/>
                          <a:ea typeface="Tahoma"/>
                          <a:cs typeface="Tahoma"/>
                          <a:sym typeface="Tahoma"/>
                        </a:rPr>
                        <a:t>Crosslinking</a:t>
                      </a:r>
                      <a:endParaRPr sz="1200" u="none" cap="none" strike="noStrike">
                        <a:latin typeface="Tahoma"/>
                        <a:ea typeface="Tahoma"/>
                        <a:cs typeface="Tahoma"/>
                        <a:sym typeface="Tahoma"/>
                      </a:endParaRPr>
                    </a:p>
                  </a:txBody>
                  <a:tcPr marT="71750" marB="0" marR="0" marL="0"/>
                </a:tc>
                <a:tc>
                  <a:txBody>
                    <a:bodyPr/>
                    <a:lstStyle/>
                    <a:p>
                      <a:pPr indent="0" lvl="0" marL="0" marR="268605" rtl="0" algn="ctr">
                        <a:lnSpc>
                          <a:spcPct val="100000"/>
                        </a:lnSpc>
                        <a:spcBef>
                          <a:spcPts val="0"/>
                        </a:spcBef>
                        <a:spcAft>
                          <a:spcPts val="0"/>
                        </a:spcAft>
                        <a:buNone/>
                      </a:pPr>
                      <a:r>
                        <a:rPr lang="en-US" sz="1200" u="none" cap="none" strike="noStrike">
                          <a:latin typeface="Tahoma"/>
                          <a:ea typeface="Tahoma"/>
                          <a:cs typeface="Tahoma"/>
                          <a:sym typeface="Tahoma"/>
                        </a:rPr>
                        <a:t>+++</a:t>
                      </a:r>
                      <a:endParaRPr sz="1200" u="none" cap="none" strike="noStrike">
                        <a:latin typeface="Tahoma"/>
                        <a:ea typeface="Tahoma"/>
                        <a:cs typeface="Tahoma"/>
                        <a:sym typeface="Tahoma"/>
                      </a:endParaRPr>
                    </a:p>
                  </a:txBody>
                  <a:tcPr marT="71750" marB="0" marR="0" marL="0"/>
                </a:tc>
                <a:tc>
                  <a:txBody>
                    <a:bodyPr/>
                    <a:lstStyle/>
                    <a:p>
                      <a:pPr indent="0" lvl="0" marL="0" marR="127000" rtl="0" algn="ctr">
                        <a:lnSpc>
                          <a:spcPct val="100000"/>
                        </a:lnSpc>
                        <a:spcBef>
                          <a:spcPts val="0"/>
                        </a:spcBef>
                        <a:spcAft>
                          <a:spcPts val="0"/>
                        </a:spcAft>
                        <a:buNone/>
                      </a:pPr>
                      <a:r>
                        <a:rPr lang="en-US" sz="1200" u="none" cap="none" strike="noStrike">
                          <a:latin typeface="Tahoma"/>
                          <a:ea typeface="Tahoma"/>
                          <a:cs typeface="Tahoma"/>
                          <a:sym typeface="Tahoma"/>
                        </a:rPr>
                        <a:t>++</a:t>
                      </a:r>
                      <a:endParaRPr sz="1200" u="none" cap="none" strike="noStrike">
                        <a:latin typeface="Tahoma"/>
                        <a:ea typeface="Tahoma"/>
                        <a:cs typeface="Tahoma"/>
                        <a:sym typeface="Tahoma"/>
                      </a:endParaRPr>
                    </a:p>
                  </a:txBody>
                  <a:tcPr marT="71750" marB="0" marR="0" marL="0"/>
                </a:tc>
                <a:tc>
                  <a:txBody>
                    <a:bodyPr/>
                    <a:lstStyle/>
                    <a:p>
                      <a:pPr indent="0" lvl="0" marL="803910" marR="0" rtl="0" algn="ctr">
                        <a:lnSpc>
                          <a:spcPct val="100000"/>
                        </a:lnSpc>
                        <a:spcBef>
                          <a:spcPts val="0"/>
                        </a:spcBef>
                        <a:spcAft>
                          <a:spcPts val="0"/>
                        </a:spcAft>
                        <a:buNone/>
                      </a:pPr>
                      <a:r>
                        <a:rPr lang="en-US" sz="1200" u="none" cap="none" strike="noStrike">
                          <a:latin typeface="Tahoma"/>
                          <a:ea typeface="Tahoma"/>
                          <a:cs typeface="Tahoma"/>
                          <a:sym typeface="Tahoma"/>
                        </a:rPr>
                        <a:t>+</a:t>
                      </a:r>
                      <a:endParaRPr sz="1200" u="none" cap="none" strike="noStrike">
                        <a:latin typeface="Tahoma"/>
                        <a:ea typeface="Tahoma"/>
                        <a:cs typeface="Tahoma"/>
                        <a:sym typeface="Tahoma"/>
                      </a:endParaRPr>
                    </a:p>
                  </a:txBody>
                  <a:tcPr marT="71750" marB="0" marR="0" marL="0"/>
                </a:tc>
              </a:tr>
              <a:tr h="330200">
                <a:tc>
                  <a:txBody>
                    <a:bodyPr/>
                    <a:lstStyle/>
                    <a:p>
                      <a:pPr indent="0" lvl="0" marL="0" marR="384810" rtl="0" algn="ctr">
                        <a:lnSpc>
                          <a:spcPct val="100000"/>
                        </a:lnSpc>
                        <a:spcBef>
                          <a:spcPts val="0"/>
                        </a:spcBef>
                        <a:spcAft>
                          <a:spcPts val="0"/>
                        </a:spcAft>
                        <a:buNone/>
                      </a:pPr>
                      <a:r>
                        <a:rPr lang="en-US" sz="1200" u="none" cap="none" strike="noStrike">
                          <a:latin typeface="Tahoma"/>
                          <a:ea typeface="Tahoma"/>
                          <a:cs typeface="Tahoma"/>
                          <a:sym typeface="Tahoma"/>
                        </a:rPr>
                        <a:t>Endotoxin (EU/ml)</a:t>
                      </a:r>
                      <a:endParaRPr sz="1200" u="none" cap="none" strike="noStrike">
                        <a:latin typeface="Tahoma"/>
                        <a:ea typeface="Tahoma"/>
                        <a:cs typeface="Tahoma"/>
                        <a:sym typeface="Tahoma"/>
                      </a:endParaRPr>
                    </a:p>
                  </a:txBody>
                  <a:tcPr marT="71750" marB="0" marR="0" marL="0"/>
                </a:tc>
                <a:tc>
                  <a:txBody>
                    <a:bodyPr/>
                    <a:lstStyle/>
                    <a:p>
                      <a:pPr indent="0" lvl="0" marL="0" marR="268605" rtl="0" algn="ctr">
                        <a:lnSpc>
                          <a:spcPct val="100000"/>
                        </a:lnSpc>
                        <a:spcBef>
                          <a:spcPts val="0"/>
                        </a:spcBef>
                        <a:spcAft>
                          <a:spcPts val="0"/>
                        </a:spcAft>
                        <a:buNone/>
                      </a:pPr>
                      <a:r>
                        <a:rPr lang="en-US" sz="1200" u="none" cap="none" strike="noStrike">
                          <a:latin typeface="Tahoma"/>
                          <a:ea typeface="Tahoma"/>
                          <a:cs typeface="Tahoma"/>
                          <a:sym typeface="Tahoma"/>
                        </a:rPr>
                        <a:t>0.013</a:t>
                      </a:r>
                      <a:endParaRPr sz="1200" u="none" cap="none" strike="noStrike">
                        <a:latin typeface="Tahoma"/>
                        <a:ea typeface="Tahoma"/>
                        <a:cs typeface="Tahoma"/>
                        <a:sym typeface="Tahoma"/>
                      </a:endParaRPr>
                    </a:p>
                  </a:txBody>
                  <a:tcPr marT="71750" marB="0" marR="0" marL="0"/>
                </a:tc>
                <a:tc>
                  <a:txBody>
                    <a:bodyPr/>
                    <a:lstStyle/>
                    <a:p>
                      <a:pPr indent="0" lvl="0" marL="0" marR="127000" rtl="0" algn="ctr">
                        <a:lnSpc>
                          <a:spcPct val="100000"/>
                        </a:lnSpc>
                        <a:spcBef>
                          <a:spcPts val="0"/>
                        </a:spcBef>
                        <a:spcAft>
                          <a:spcPts val="0"/>
                        </a:spcAft>
                        <a:buNone/>
                      </a:pPr>
                      <a:r>
                        <a:rPr lang="en-US" sz="1200" u="none" cap="none" strike="noStrike">
                          <a:latin typeface="Tahoma"/>
                          <a:ea typeface="Tahoma"/>
                          <a:cs typeface="Tahoma"/>
                          <a:sym typeface="Tahoma"/>
                        </a:rPr>
                        <a:t>0.009</a:t>
                      </a:r>
                      <a:endParaRPr sz="1200" u="none" cap="none" strike="noStrike">
                        <a:latin typeface="Tahoma"/>
                        <a:ea typeface="Tahoma"/>
                        <a:cs typeface="Tahoma"/>
                        <a:sym typeface="Tahoma"/>
                      </a:endParaRPr>
                    </a:p>
                  </a:txBody>
                  <a:tcPr marT="71750" marB="0" marR="0" marL="0"/>
                </a:tc>
                <a:tc>
                  <a:txBody>
                    <a:bodyPr/>
                    <a:lstStyle/>
                    <a:p>
                      <a:pPr indent="0" lvl="0" marL="803910" marR="0" rtl="0" algn="ctr">
                        <a:lnSpc>
                          <a:spcPct val="100000"/>
                        </a:lnSpc>
                        <a:spcBef>
                          <a:spcPts val="0"/>
                        </a:spcBef>
                        <a:spcAft>
                          <a:spcPts val="0"/>
                        </a:spcAft>
                        <a:buNone/>
                      </a:pPr>
                      <a:r>
                        <a:rPr lang="en-US" sz="1200" u="none" cap="none" strike="noStrike">
                          <a:latin typeface="Tahoma"/>
                          <a:ea typeface="Tahoma"/>
                          <a:cs typeface="Tahoma"/>
                          <a:sym typeface="Tahoma"/>
                        </a:rPr>
                        <a:t>0.017</a:t>
                      </a:r>
                      <a:endParaRPr sz="1200" u="none" cap="none" strike="noStrike">
                        <a:latin typeface="Tahoma"/>
                        <a:ea typeface="Tahoma"/>
                        <a:cs typeface="Tahoma"/>
                        <a:sym typeface="Tahoma"/>
                      </a:endParaRPr>
                    </a:p>
                  </a:txBody>
                  <a:tcPr marT="71750" marB="0" marR="0" marL="0"/>
                </a:tc>
              </a:tr>
              <a:tr h="268600">
                <a:tc>
                  <a:txBody>
                    <a:bodyPr/>
                    <a:lstStyle/>
                    <a:p>
                      <a:pPr indent="0" lvl="0" marL="0" marR="384810" rtl="0" algn="ctr">
                        <a:lnSpc>
                          <a:spcPct val="100000"/>
                        </a:lnSpc>
                        <a:spcBef>
                          <a:spcPts val="0"/>
                        </a:spcBef>
                        <a:spcAft>
                          <a:spcPts val="0"/>
                        </a:spcAft>
                        <a:buNone/>
                      </a:pPr>
                      <a:r>
                        <a:rPr lang="en-US" sz="1200" u="none" cap="none" strike="noStrike">
                          <a:latin typeface="Tahoma"/>
                          <a:ea typeface="Tahoma"/>
                          <a:cs typeface="Tahoma"/>
                          <a:sym typeface="Tahoma"/>
                        </a:rPr>
                        <a:t>MoD</a:t>
                      </a:r>
                      <a:endParaRPr sz="1200" u="none" cap="none" strike="noStrike">
                        <a:latin typeface="Tahoma"/>
                        <a:ea typeface="Tahoma"/>
                        <a:cs typeface="Tahoma"/>
                        <a:sym typeface="Tahoma"/>
                      </a:endParaRPr>
                    </a:p>
                  </a:txBody>
                  <a:tcPr marT="71750" marB="0" marR="0" marL="0"/>
                </a:tc>
                <a:tc>
                  <a:txBody>
                    <a:bodyPr/>
                    <a:lstStyle/>
                    <a:p>
                      <a:pPr indent="0" lvl="0" marL="643890" marR="0" rtl="0" algn="l">
                        <a:lnSpc>
                          <a:spcPct val="100000"/>
                        </a:lnSpc>
                        <a:spcBef>
                          <a:spcPts val="0"/>
                        </a:spcBef>
                        <a:spcAft>
                          <a:spcPts val="0"/>
                        </a:spcAft>
                        <a:buNone/>
                      </a:pPr>
                      <a:r>
                        <a:rPr lang="en-US" sz="1200" u="none" cap="none" strike="noStrike">
                          <a:latin typeface="Tahoma"/>
                          <a:ea typeface="Tahoma"/>
                          <a:cs typeface="Tahoma"/>
                          <a:sym typeface="Tahoma"/>
                        </a:rPr>
                        <a:t>1.89 %</a:t>
                      </a:r>
                      <a:endParaRPr sz="1200" u="none" cap="none" strike="noStrike">
                        <a:latin typeface="Tahoma"/>
                        <a:ea typeface="Tahoma"/>
                        <a:cs typeface="Tahoma"/>
                        <a:sym typeface="Tahoma"/>
                      </a:endParaRPr>
                    </a:p>
                  </a:txBody>
                  <a:tcPr marT="71750" marB="0" marR="0" marL="0"/>
                </a:tc>
                <a:tc>
                  <a:txBody>
                    <a:bodyPr/>
                    <a:lstStyle/>
                    <a:p>
                      <a:pPr indent="0" lvl="0" marL="828039" marR="0" rtl="0" algn="l">
                        <a:lnSpc>
                          <a:spcPct val="100000"/>
                        </a:lnSpc>
                        <a:spcBef>
                          <a:spcPts val="0"/>
                        </a:spcBef>
                        <a:spcAft>
                          <a:spcPts val="0"/>
                        </a:spcAft>
                        <a:buNone/>
                      </a:pPr>
                      <a:r>
                        <a:rPr lang="en-US" sz="1200" u="none" cap="none" strike="noStrike">
                          <a:latin typeface="Tahoma"/>
                          <a:ea typeface="Tahoma"/>
                          <a:cs typeface="Tahoma"/>
                          <a:sym typeface="Tahoma"/>
                        </a:rPr>
                        <a:t>1.53 %</a:t>
                      </a:r>
                      <a:endParaRPr sz="1200" u="none" cap="none" strike="noStrike">
                        <a:latin typeface="Tahoma"/>
                        <a:ea typeface="Tahoma"/>
                        <a:cs typeface="Tahoma"/>
                        <a:sym typeface="Tahoma"/>
                      </a:endParaRPr>
                    </a:p>
                  </a:txBody>
                  <a:tcPr marT="71750" marB="0" marR="0" marL="0"/>
                </a:tc>
                <a:tc>
                  <a:txBody>
                    <a:bodyPr/>
                    <a:lstStyle/>
                    <a:p>
                      <a:pPr indent="0" lvl="0" marL="916305" marR="0" rtl="0" algn="l">
                        <a:lnSpc>
                          <a:spcPct val="100000"/>
                        </a:lnSpc>
                        <a:spcBef>
                          <a:spcPts val="0"/>
                        </a:spcBef>
                        <a:spcAft>
                          <a:spcPts val="0"/>
                        </a:spcAft>
                        <a:buNone/>
                      </a:pPr>
                      <a:r>
                        <a:rPr lang="en-US" sz="1200" u="none" cap="none" strike="noStrike">
                          <a:latin typeface="Tahoma"/>
                          <a:ea typeface="Tahoma"/>
                          <a:cs typeface="Tahoma"/>
                          <a:sym typeface="Tahoma"/>
                        </a:rPr>
                        <a:t>1.18 %</a:t>
                      </a:r>
                      <a:endParaRPr/>
                    </a:p>
                  </a:txBody>
                  <a:tcPr marT="71750" marB="0" marR="0" marL="0"/>
                </a:tc>
              </a:tr>
            </a:tbl>
          </a:graphicData>
        </a:graphic>
      </p:graphicFrame>
      <p:sp>
        <p:nvSpPr>
          <p:cNvPr id="101" name="Google Shape;101;p12"/>
          <p:cNvSpPr txBox="1"/>
          <p:nvPr/>
        </p:nvSpPr>
        <p:spPr>
          <a:xfrm>
            <a:off x="1050666" y="4816665"/>
            <a:ext cx="1254760" cy="9201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Tahoma"/>
                <a:ea typeface="Tahoma"/>
                <a:cs typeface="Tahoma"/>
                <a:sym typeface="Tahoma"/>
              </a:rPr>
              <a:t>Depth of injection</a:t>
            </a:r>
            <a:endParaRPr sz="1200">
              <a:solidFill>
                <a:schemeClr val="dk1"/>
              </a:solidFill>
              <a:latin typeface="Tahoma"/>
              <a:ea typeface="Tahoma"/>
              <a:cs typeface="Tahoma"/>
              <a:sym typeface="Tahoma"/>
            </a:endParaRPr>
          </a:p>
          <a:p>
            <a:pPr indent="194310" lvl="0" marL="26034" marR="18415" rtl="0" algn="l">
              <a:lnSpc>
                <a:spcPct val="180700"/>
              </a:lnSpc>
              <a:spcBef>
                <a:spcPts val="395"/>
              </a:spcBef>
              <a:spcAft>
                <a:spcPts val="0"/>
              </a:spcAft>
              <a:buNone/>
            </a:pPr>
            <a:r>
              <a:rPr lang="en-US" sz="1200">
                <a:solidFill>
                  <a:schemeClr val="dk1"/>
                </a:solidFill>
                <a:latin typeface="Tahoma"/>
                <a:ea typeface="Tahoma"/>
                <a:cs typeface="Tahoma"/>
                <a:sym typeface="Tahoma"/>
              </a:rPr>
              <a:t>Particle size  HA concentration</a:t>
            </a:r>
            <a:endParaRPr sz="1200">
              <a:solidFill>
                <a:schemeClr val="dk1"/>
              </a:solidFill>
              <a:latin typeface="Tahoma"/>
              <a:ea typeface="Tahoma"/>
              <a:cs typeface="Tahoma"/>
              <a:sym typeface="Tahoma"/>
            </a:endParaRPr>
          </a:p>
        </p:txBody>
      </p:sp>
      <p:sp>
        <p:nvSpPr>
          <p:cNvPr id="102" name="Google Shape;102;p12"/>
          <p:cNvSpPr txBox="1"/>
          <p:nvPr/>
        </p:nvSpPr>
        <p:spPr>
          <a:xfrm>
            <a:off x="3101048" y="4593573"/>
            <a:ext cx="1115060" cy="391160"/>
          </a:xfrm>
          <a:prstGeom prst="rect">
            <a:avLst/>
          </a:prstGeom>
          <a:noFill/>
          <a:ln>
            <a:noFill/>
          </a:ln>
        </p:spPr>
        <p:txBody>
          <a:bodyPr anchorCtr="0" anchor="t" bIns="0" lIns="0" spcFirstLastPara="1" rIns="0" wrap="square" tIns="12700">
            <a:spAutoFit/>
          </a:bodyPr>
          <a:lstStyle/>
          <a:p>
            <a:pPr indent="3809" lvl="0" marL="12700" marR="5080" rtl="0" algn="l">
              <a:lnSpc>
                <a:spcPct val="100000"/>
              </a:lnSpc>
              <a:spcBef>
                <a:spcPts val="0"/>
              </a:spcBef>
              <a:spcAft>
                <a:spcPts val="0"/>
              </a:spcAft>
              <a:buNone/>
            </a:pPr>
            <a:r>
              <a:rPr lang="en-US" sz="1200">
                <a:solidFill>
                  <a:srgbClr val="555555"/>
                </a:solidFill>
                <a:latin typeface="Tahoma"/>
                <a:ea typeface="Tahoma"/>
                <a:cs typeface="Tahoma"/>
                <a:sym typeface="Tahoma"/>
              </a:rPr>
              <a:t>Subcutaneous /  Supraperiosteal</a:t>
            </a:r>
            <a:endParaRPr sz="1200">
              <a:solidFill>
                <a:schemeClr val="dk1"/>
              </a:solidFill>
              <a:latin typeface="Tahoma"/>
              <a:ea typeface="Tahoma"/>
              <a:cs typeface="Tahoma"/>
              <a:sym typeface="Tahoma"/>
            </a:endParaRPr>
          </a:p>
        </p:txBody>
      </p:sp>
      <p:sp>
        <p:nvSpPr>
          <p:cNvPr id="103" name="Google Shape;103;p12"/>
          <p:cNvSpPr txBox="1"/>
          <p:nvPr/>
        </p:nvSpPr>
        <p:spPr>
          <a:xfrm>
            <a:off x="5413161" y="4685013"/>
            <a:ext cx="932815" cy="920115"/>
          </a:xfrm>
          <a:prstGeom prst="rect">
            <a:avLst/>
          </a:prstGeom>
          <a:noFill/>
          <a:ln>
            <a:noFill/>
          </a:ln>
        </p:spPr>
        <p:txBody>
          <a:bodyPr anchorCtr="0" anchor="t" bIns="0" lIns="0" spcFirstLastPara="1" rIns="0" wrap="square" tIns="12700">
            <a:spAutoFit/>
          </a:bodyPr>
          <a:lstStyle/>
          <a:p>
            <a:pPr indent="0" lvl="0" marL="0" marR="25400" rtl="0" algn="r">
              <a:lnSpc>
                <a:spcPct val="100000"/>
              </a:lnSpc>
              <a:spcBef>
                <a:spcPts val="0"/>
              </a:spcBef>
              <a:spcAft>
                <a:spcPts val="0"/>
              </a:spcAft>
              <a:buNone/>
            </a:pPr>
            <a:r>
              <a:rPr lang="en-US" sz="1200">
                <a:solidFill>
                  <a:srgbClr val="555555"/>
                </a:solidFill>
                <a:latin typeface="Tahoma"/>
                <a:ea typeface="Tahoma"/>
                <a:cs typeface="Tahoma"/>
                <a:sym typeface="Tahoma"/>
              </a:rPr>
              <a:t>Deep dermis</a:t>
            </a:r>
            <a:endParaRPr sz="1200">
              <a:solidFill>
                <a:schemeClr val="dk1"/>
              </a:solidFill>
              <a:latin typeface="Tahoma"/>
              <a:ea typeface="Tahoma"/>
              <a:cs typeface="Tahoma"/>
              <a:sym typeface="Tahoma"/>
            </a:endParaRPr>
          </a:p>
          <a:p>
            <a:pPr indent="0" lvl="0" marL="0" marR="0" rtl="0" algn="l">
              <a:lnSpc>
                <a:spcPct val="100000"/>
              </a:lnSpc>
              <a:spcBef>
                <a:spcPts val="50"/>
              </a:spcBef>
              <a:spcAft>
                <a:spcPts val="0"/>
              </a:spcAft>
              <a:buNone/>
            </a:pPr>
            <a:r>
              <a:t/>
            </a:r>
            <a:endParaRPr sz="1250">
              <a:solidFill>
                <a:schemeClr val="dk1"/>
              </a:solidFill>
              <a:latin typeface="Tahoma"/>
              <a:ea typeface="Tahoma"/>
              <a:cs typeface="Tahoma"/>
              <a:sym typeface="Tahoma"/>
            </a:endParaRPr>
          </a:p>
          <a:p>
            <a:pPr indent="0" lvl="0" marL="0" marR="75565" rtl="0" algn="r">
              <a:lnSpc>
                <a:spcPct val="100000"/>
              </a:lnSpc>
              <a:spcBef>
                <a:spcPts val="0"/>
              </a:spcBef>
              <a:spcAft>
                <a:spcPts val="0"/>
              </a:spcAft>
              <a:buNone/>
            </a:pPr>
            <a:r>
              <a:rPr lang="en-US" sz="1200">
                <a:solidFill>
                  <a:schemeClr val="dk1"/>
                </a:solidFill>
                <a:latin typeface="Tahoma"/>
                <a:ea typeface="Tahoma"/>
                <a:cs typeface="Tahoma"/>
                <a:sym typeface="Tahoma"/>
              </a:rPr>
              <a:t>310 </a:t>
            </a:r>
            <a:r>
              <a:rPr lang="en-US" sz="1200">
                <a:solidFill>
                  <a:schemeClr val="dk1"/>
                </a:solidFill>
                <a:latin typeface="Arial"/>
                <a:ea typeface="Arial"/>
                <a:cs typeface="Arial"/>
                <a:sym typeface="Arial"/>
              </a:rPr>
              <a:t>μ</a:t>
            </a:r>
            <a:r>
              <a:rPr lang="en-US" sz="1200">
                <a:solidFill>
                  <a:schemeClr val="dk1"/>
                </a:solidFill>
                <a:latin typeface="Tahoma"/>
                <a:ea typeface="Tahoma"/>
                <a:cs typeface="Tahoma"/>
                <a:sym typeface="Tahoma"/>
              </a:rPr>
              <a:t>m</a:t>
            </a:r>
            <a:endParaRPr sz="1200">
              <a:solidFill>
                <a:schemeClr val="dk1"/>
              </a:solidFill>
              <a:latin typeface="Tahoma"/>
              <a:ea typeface="Tahoma"/>
              <a:cs typeface="Tahoma"/>
              <a:sym typeface="Tahoma"/>
            </a:endParaRPr>
          </a:p>
          <a:p>
            <a:pPr indent="0" lvl="0" marL="0" marR="5080" rtl="0" algn="r">
              <a:lnSpc>
                <a:spcPct val="100000"/>
              </a:lnSpc>
              <a:spcBef>
                <a:spcPts val="1165"/>
              </a:spcBef>
              <a:spcAft>
                <a:spcPts val="0"/>
              </a:spcAft>
              <a:buNone/>
            </a:pPr>
            <a:r>
              <a:rPr lang="en-US" sz="1200">
                <a:solidFill>
                  <a:schemeClr val="dk1"/>
                </a:solidFill>
                <a:latin typeface="Tahoma"/>
                <a:ea typeface="Tahoma"/>
                <a:cs typeface="Tahoma"/>
                <a:sym typeface="Tahoma"/>
              </a:rPr>
              <a:t>24 mg/ml</a:t>
            </a:r>
            <a:endParaRPr sz="1200">
              <a:solidFill>
                <a:schemeClr val="dk1"/>
              </a:solidFill>
              <a:latin typeface="Tahoma"/>
              <a:ea typeface="Tahoma"/>
              <a:cs typeface="Tahoma"/>
              <a:sym typeface="Tahoma"/>
            </a:endParaRPr>
          </a:p>
        </p:txBody>
      </p:sp>
      <p:sp>
        <p:nvSpPr>
          <p:cNvPr id="104" name="Google Shape;104;p12"/>
          <p:cNvSpPr txBox="1"/>
          <p:nvPr/>
        </p:nvSpPr>
        <p:spPr>
          <a:xfrm>
            <a:off x="7820042" y="4685013"/>
            <a:ext cx="82105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rgbClr val="555555"/>
                </a:solidFill>
                <a:latin typeface="Tahoma"/>
                <a:ea typeface="Tahoma"/>
                <a:cs typeface="Tahoma"/>
                <a:sym typeface="Tahoma"/>
              </a:rPr>
              <a:t>Mid Dermis</a:t>
            </a:r>
            <a:endParaRPr sz="1200">
              <a:solidFill>
                <a:schemeClr val="dk1"/>
              </a:solidFill>
              <a:latin typeface="Tahoma"/>
              <a:ea typeface="Tahoma"/>
              <a:cs typeface="Tahoma"/>
              <a:sym typeface="Tahoma"/>
            </a:endParaRPr>
          </a:p>
        </p:txBody>
      </p:sp>
      <p:graphicFrame>
        <p:nvGraphicFramePr>
          <p:cNvPr id="105" name="Google Shape;105;p12"/>
          <p:cNvGraphicFramePr/>
          <p:nvPr/>
        </p:nvGraphicFramePr>
        <p:xfrm>
          <a:off x="1010584" y="5869587"/>
          <a:ext cx="3000000" cy="3000000"/>
        </p:xfrm>
        <a:graphic>
          <a:graphicData uri="http://schemas.openxmlformats.org/drawingml/2006/table">
            <a:tbl>
              <a:tblPr bandRow="1" firstRow="1">
                <a:noFill/>
                <a:tableStyleId>{72445395-7140-4476-AEA6-79DF8CF099E5}</a:tableStyleId>
              </a:tblPr>
              <a:tblGrid>
                <a:gridCol w="1597025"/>
                <a:gridCol w="2204075"/>
                <a:gridCol w="2256150"/>
                <a:gridCol w="1713225"/>
              </a:tblGrid>
              <a:tr h="268600">
                <a:tc>
                  <a:txBody>
                    <a:bodyPr/>
                    <a:lstStyle/>
                    <a:p>
                      <a:pPr indent="0" lvl="0" marL="0" marR="414019" rtl="0" algn="ctr">
                        <a:lnSpc>
                          <a:spcPct val="100000"/>
                        </a:lnSpc>
                        <a:spcBef>
                          <a:spcPts val="0"/>
                        </a:spcBef>
                        <a:spcAft>
                          <a:spcPts val="0"/>
                        </a:spcAft>
                        <a:buNone/>
                      </a:pPr>
                      <a:r>
                        <a:rPr lang="en-US" sz="1200" u="none" cap="none" strike="noStrike">
                          <a:latin typeface="Tahoma"/>
                          <a:ea typeface="Tahoma"/>
                          <a:cs typeface="Tahoma"/>
                          <a:sym typeface="Tahoma"/>
                        </a:rPr>
                        <a:t>Inserted Needle</a:t>
                      </a:r>
                      <a:endParaRPr sz="1200" u="none" cap="none" strike="noStrike">
                        <a:latin typeface="Tahoma"/>
                        <a:ea typeface="Tahoma"/>
                        <a:cs typeface="Tahoma"/>
                        <a:sym typeface="Tahoma"/>
                      </a:endParaRPr>
                    </a:p>
                  </a:txBody>
                  <a:tcPr marT="10150" marB="0" marR="0" marL="0"/>
                </a:tc>
                <a:tc>
                  <a:txBody>
                    <a:bodyPr/>
                    <a:lstStyle/>
                    <a:p>
                      <a:pPr indent="0" lvl="0" marL="453390" marR="0" rtl="0" algn="l">
                        <a:lnSpc>
                          <a:spcPct val="100000"/>
                        </a:lnSpc>
                        <a:spcBef>
                          <a:spcPts val="0"/>
                        </a:spcBef>
                        <a:spcAft>
                          <a:spcPts val="0"/>
                        </a:spcAft>
                        <a:buNone/>
                      </a:pPr>
                      <a:r>
                        <a:rPr lang="en-US" sz="1200" u="none" cap="none" strike="noStrike">
                          <a:latin typeface="Tahoma"/>
                          <a:ea typeface="Tahoma"/>
                          <a:cs typeface="Tahoma"/>
                          <a:sym typeface="Tahoma"/>
                        </a:rPr>
                        <a:t>25G, 27G 1EA</a:t>
                      </a:r>
                      <a:endParaRPr sz="1200" u="none" cap="none" strike="noStrike">
                        <a:latin typeface="Tahoma"/>
                        <a:ea typeface="Tahoma"/>
                        <a:cs typeface="Tahoma"/>
                        <a:sym typeface="Tahoma"/>
                      </a:endParaRPr>
                    </a:p>
                  </a:txBody>
                  <a:tcPr marT="10150" marB="0" marR="0" marL="0"/>
                </a:tc>
                <a:tc>
                  <a:txBody>
                    <a:bodyPr/>
                    <a:lstStyle/>
                    <a:p>
                      <a:pPr indent="0" lvl="0" marL="763270" marR="0" rtl="0" algn="l">
                        <a:lnSpc>
                          <a:spcPct val="100000"/>
                        </a:lnSpc>
                        <a:spcBef>
                          <a:spcPts val="0"/>
                        </a:spcBef>
                        <a:spcAft>
                          <a:spcPts val="0"/>
                        </a:spcAft>
                        <a:buNone/>
                      </a:pPr>
                      <a:r>
                        <a:rPr lang="en-US" sz="1200" u="none" cap="none" strike="noStrike">
                          <a:latin typeface="Tahoma"/>
                          <a:ea typeface="Tahoma"/>
                          <a:cs typeface="Tahoma"/>
                          <a:sym typeface="Tahoma"/>
                        </a:rPr>
                        <a:t>27G 2EA</a:t>
                      </a:r>
                      <a:endParaRPr sz="1200" u="none" cap="none" strike="noStrike">
                        <a:latin typeface="Tahoma"/>
                        <a:ea typeface="Tahoma"/>
                        <a:cs typeface="Tahoma"/>
                        <a:sym typeface="Tahoma"/>
                      </a:endParaRPr>
                    </a:p>
                  </a:txBody>
                  <a:tcPr marT="10150" marB="0" marR="0" marL="0"/>
                </a:tc>
                <a:tc>
                  <a:txBody>
                    <a:bodyPr/>
                    <a:lstStyle/>
                    <a:p>
                      <a:pPr indent="0" lvl="0" marL="734060" marR="0" rtl="0" algn="l">
                        <a:lnSpc>
                          <a:spcPct val="100000"/>
                        </a:lnSpc>
                        <a:spcBef>
                          <a:spcPts val="0"/>
                        </a:spcBef>
                        <a:spcAft>
                          <a:spcPts val="0"/>
                        </a:spcAft>
                        <a:buNone/>
                      </a:pPr>
                      <a:r>
                        <a:rPr lang="en-US" sz="1200" u="none" cap="none" strike="noStrike">
                          <a:latin typeface="Tahoma"/>
                          <a:ea typeface="Tahoma"/>
                          <a:cs typeface="Tahoma"/>
                          <a:sym typeface="Tahoma"/>
                        </a:rPr>
                        <a:t>27G, 30G 1EA</a:t>
                      </a:r>
                      <a:endParaRPr sz="1200" u="none" cap="none" strike="noStrike">
                        <a:latin typeface="Tahoma"/>
                        <a:ea typeface="Tahoma"/>
                        <a:cs typeface="Tahoma"/>
                        <a:sym typeface="Tahoma"/>
                      </a:endParaRPr>
                    </a:p>
                  </a:txBody>
                  <a:tcPr marT="10150" marB="0" marR="0" marL="0"/>
                </a:tc>
              </a:tr>
              <a:tr h="330200">
                <a:tc>
                  <a:txBody>
                    <a:bodyPr/>
                    <a:lstStyle/>
                    <a:p>
                      <a:pPr indent="0" lvl="0" marL="0" marR="414019" rtl="0" algn="ctr">
                        <a:lnSpc>
                          <a:spcPct val="100000"/>
                        </a:lnSpc>
                        <a:spcBef>
                          <a:spcPts val="0"/>
                        </a:spcBef>
                        <a:spcAft>
                          <a:spcPts val="0"/>
                        </a:spcAft>
                        <a:buNone/>
                      </a:pPr>
                      <a:r>
                        <a:rPr lang="en-US" sz="1200" u="none" cap="none" strike="noStrike">
                          <a:latin typeface="Tahoma"/>
                          <a:ea typeface="Tahoma"/>
                          <a:cs typeface="Tahoma"/>
                          <a:sym typeface="Tahoma"/>
                        </a:rPr>
                        <a:t>Shelf life</a:t>
                      </a:r>
                      <a:endParaRPr sz="1200" u="none" cap="none" strike="noStrike">
                        <a:latin typeface="Tahoma"/>
                        <a:ea typeface="Tahoma"/>
                        <a:cs typeface="Tahoma"/>
                        <a:sym typeface="Tahoma"/>
                      </a:endParaRPr>
                    </a:p>
                  </a:txBody>
                  <a:tcPr marT="71750" marB="0" marR="0" marL="0"/>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tc>
                <a:tc>
                  <a:txBody>
                    <a:bodyPr/>
                    <a:lstStyle/>
                    <a:p>
                      <a:pPr indent="0" lvl="0" marL="775970" marR="0" rtl="0" algn="l">
                        <a:lnSpc>
                          <a:spcPct val="100000"/>
                        </a:lnSpc>
                        <a:spcBef>
                          <a:spcPts val="0"/>
                        </a:spcBef>
                        <a:spcAft>
                          <a:spcPts val="0"/>
                        </a:spcAft>
                        <a:buNone/>
                      </a:pPr>
                      <a:r>
                        <a:rPr lang="en-US" sz="1200" u="none" cap="none" strike="noStrike">
                          <a:latin typeface="Tahoma"/>
                          <a:ea typeface="Tahoma"/>
                          <a:cs typeface="Tahoma"/>
                          <a:sym typeface="Tahoma"/>
                        </a:rPr>
                        <a:t>24 months</a:t>
                      </a:r>
                      <a:endParaRPr sz="1200" u="none" cap="none" strike="noStrike">
                        <a:latin typeface="Tahoma"/>
                        <a:ea typeface="Tahoma"/>
                        <a:cs typeface="Tahoma"/>
                        <a:sym typeface="Tahoma"/>
                      </a:endParaRPr>
                    </a:p>
                  </a:txBody>
                  <a:tcPr marT="71750" marB="0" marR="0" marL="0"/>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tc>
              </a:tr>
              <a:tr h="268600">
                <a:tc>
                  <a:txBody>
                    <a:bodyPr/>
                    <a:lstStyle/>
                    <a:p>
                      <a:pPr indent="0" lvl="0" marL="0" marR="414019" rtl="0" algn="ctr">
                        <a:lnSpc>
                          <a:spcPct val="100000"/>
                        </a:lnSpc>
                        <a:spcBef>
                          <a:spcPts val="0"/>
                        </a:spcBef>
                        <a:spcAft>
                          <a:spcPts val="0"/>
                        </a:spcAft>
                        <a:buNone/>
                      </a:pPr>
                      <a:r>
                        <a:rPr lang="en-US" sz="1200" u="none" cap="none" strike="noStrike">
                          <a:latin typeface="Tahoma"/>
                          <a:ea typeface="Tahoma"/>
                          <a:cs typeface="Tahoma"/>
                          <a:sym typeface="Tahoma"/>
                        </a:rPr>
                        <a:t>CE marking</a:t>
                      </a:r>
                      <a:endParaRPr sz="1200" u="none" cap="none" strike="noStrike">
                        <a:latin typeface="Tahoma"/>
                        <a:ea typeface="Tahoma"/>
                        <a:cs typeface="Tahoma"/>
                        <a:sym typeface="Tahoma"/>
                      </a:endParaRPr>
                    </a:p>
                  </a:txBody>
                  <a:tcPr marT="71750" marB="0" marR="0" marL="0"/>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tc>
                <a:tc>
                  <a:txBody>
                    <a:bodyPr/>
                    <a:lstStyle/>
                    <a:p>
                      <a:pPr indent="0" lvl="0" marL="41910" marR="0" rtl="0" algn="ctr">
                        <a:lnSpc>
                          <a:spcPct val="100000"/>
                        </a:lnSpc>
                        <a:spcBef>
                          <a:spcPts val="0"/>
                        </a:spcBef>
                        <a:spcAft>
                          <a:spcPts val="0"/>
                        </a:spcAft>
                        <a:buNone/>
                      </a:pPr>
                      <a:r>
                        <a:rPr lang="en-US" sz="1200" u="none" cap="none" strike="noStrike">
                          <a:latin typeface="Tahoma"/>
                          <a:ea typeface="Tahoma"/>
                          <a:cs typeface="Tahoma"/>
                          <a:sym typeface="Tahoma"/>
                        </a:rPr>
                        <a:t>yes</a:t>
                      </a:r>
                      <a:endParaRPr sz="1200" u="none" cap="none" strike="noStrike">
                        <a:latin typeface="Tahoma"/>
                        <a:ea typeface="Tahoma"/>
                        <a:cs typeface="Tahoma"/>
                        <a:sym typeface="Tahoma"/>
                      </a:endParaRPr>
                    </a:p>
                  </a:txBody>
                  <a:tcPr marT="71750" marB="0" marR="0" marL="0"/>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3"/>
          <p:cNvSpPr txBox="1"/>
          <p:nvPr/>
        </p:nvSpPr>
        <p:spPr>
          <a:xfrm>
            <a:off x="4204778" y="1268198"/>
            <a:ext cx="2369786" cy="25904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600">
                <a:solidFill>
                  <a:srgbClr val="0047BA"/>
                </a:solidFill>
                <a:latin typeface="Calibri"/>
                <a:ea typeface="Calibri"/>
                <a:cs typeface="Calibri"/>
                <a:sym typeface="Calibri"/>
              </a:rPr>
              <a:t>Behandel gebieden</a:t>
            </a:r>
            <a:endParaRPr sz="1600">
              <a:solidFill>
                <a:schemeClr val="dk1"/>
              </a:solidFill>
              <a:latin typeface="Calibri"/>
              <a:ea typeface="Calibri"/>
              <a:cs typeface="Calibri"/>
              <a:sym typeface="Calibri"/>
            </a:endParaRPr>
          </a:p>
        </p:txBody>
      </p:sp>
      <p:sp>
        <p:nvSpPr>
          <p:cNvPr id="112" name="Google Shape;112;p13"/>
          <p:cNvSpPr txBox="1"/>
          <p:nvPr/>
        </p:nvSpPr>
        <p:spPr>
          <a:xfrm>
            <a:off x="286569" y="3288166"/>
            <a:ext cx="2616249" cy="689932"/>
          </a:xfrm>
          <a:prstGeom prst="rect">
            <a:avLst/>
          </a:prstGeom>
          <a:noFill/>
          <a:ln>
            <a:noFill/>
          </a:ln>
        </p:spPr>
        <p:txBody>
          <a:bodyPr anchorCtr="0" anchor="t" bIns="0" lIns="0" spcFirstLastPara="1" rIns="0" wrap="square" tIns="12700">
            <a:spAutoFit/>
          </a:bodyPr>
          <a:lstStyle/>
          <a:p>
            <a:pPr indent="123189" lvl="0" marL="12700" marR="5080" rtl="0" algn="l">
              <a:lnSpc>
                <a:spcPct val="100000"/>
              </a:lnSpc>
              <a:spcBef>
                <a:spcPts val="0"/>
              </a:spcBef>
              <a:spcAft>
                <a:spcPts val="0"/>
              </a:spcAft>
              <a:buNone/>
            </a:pPr>
            <a:r>
              <a:rPr lang="en-US" sz="1100">
                <a:solidFill>
                  <a:schemeClr val="dk1"/>
                </a:solidFill>
                <a:latin typeface="Tahoma"/>
                <a:ea typeface="Tahoma"/>
                <a:cs typeface="Tahoma"/>
                <a:sym typeface="Tahoma"/>
              </a:rPr>
              <a:t>Gebruik voor de slaap </a:t>
            </a:r>
            <a:r>
              <a:rPr lang="en-US" sz="1100">
                <a:solidFill>
                  <a:srgbClr val="FF0000"/>
                </a:solidFill>
                <a:latin typeface="Tahoma"/>
                <a:ea typeface="Tahoma"/>
                <a:cs typeface="Tahoma"/>
                <a:sym typeface="Tahoma"/>
              </a:rPr>
              <a:t>Starfill Plus </a:t>
            </a:r>
            <a:r>
              <a:rPr lang="en-US" sz="1100">
                <a:solidFill>
                  <a:schemeClr val="dk1"/>
                </a:solidFill>
                <a:latin typeface="Tahoma"/>
                <a:ea typeface="Tahoma"/>
                <a:cs typeface="Tahoma"/>
                <a:sym typeface="Tahoma"/>
              </a:rPr>
              <a:t>als basis om te injecteren, en als de persoon een groot volume nodig heeft, injecteer </a:t>
            </a:r>
            <a:r>
              <a:rPr lang="en-US" sz="1100">
                <a:solidFill>
                  <a:srgbClr val="0070C0"/>
                </a:solidFill>
                <a:latin typeface="Tahoma"/>
                <a:ea typeface="Tahoma"/>
                <a:cs typeface="Tahoma"/>
                <a:sym typeface="Tahoma"/>
              </a:rPr>
              <a:t>Starfill Deep </a:t>
            </a:r>
            <a:r>
              <a:rPr lang="en-US" sz="1100">
                <a:solidFill>
                  <a:schemeClr val="dk1"/>
                </a:solidFill>
                <a:latin typeface="Tahoma"/>
                <a:ea typeface="Tahoma"/>
                <a:cs typeface="Tahoma"/>
                <a:sym typeface="Tahoma"/>
              </a:rPr>
              <a:t>Plus</a:t>
            </a:r>
            <a:endParaRPr sz="1100">
              <a:solidFill>
                <a:schemeClr val="dk1"/>
              </a:solidFill>
              <a:latin typeface="Tahoma"/>
              <a:ea typeface="Tahoma"/>
              <a:cs typeface="Tahoma"/>
              <a:sym typeface="Tahoma"/>
            </a:endParaRPr>
          </a:p>
        </p:txBody>
      </p:sp>
      <p:sp>
        <p:nvSpPr>
          <p:cNvPr id="113" name="Google Shape;113;p13"/>
          <p:cNvSpPr txBox="1"/>
          <p:nvPr/>
        </p:nvSpPr>
        <p:spPr>
          <a:xfrm>
            <a:off x="158751" y="4159250"/>
            <a:ext cx="2754814" cy="1561966"/>
          </a:xfrm>
          <a:prstGeom prst="rect">
            <a:avLst/>
          </a:prstGeom>
          <a:noFill/>
          <a:ln>
            <a:noFill/>
          </a:ln>
        </p:spPr>
        <p:txBody>
          <a:bodyPr anchorCtr="0" anchor="t" bIns="0" lIns="0" spcFirstLastPara="1" rIns="0" wrap="square" tIns="12700">
            <a:spAutoFit/>
          </a:bodyPr>
          <a:lstStyle/>
          <a:p>
            <a:pPr indent="86995" lvl="0" marL="93345" marR="5080" rtl="0" algn="l">
              <a:lnSpc>
                <a:spcPct val="100000"/>
              </a:lnSpc>
              <a:spcBef>
                <a:spcPts val="0"/>
              </a:spcBef>
              <a:spcAft>
                <a:spcPts val="0"/>
              </a:spcAft>
              <a:buNone/>
            </a:pPr>
            <a:r>
              <a:rPr lang="en-US" sz="1100">
                <a:solidFill>
                  <a:schemeClr val="dk1"/>
                </a:solidFill>
                <a:latin typeface="Tahoma"/>
                <a:ea typeface="Tahoma"/>
                <a:cs typeface="Tahoma"/>
                <a:sym typeface="Tahoma"/>
              </a:rPr>
              <a:t>Gebruik </a:t>
            </a:r>
            <a:r>
              <a:rPr lang="en-US" sz="1100">
                <a:solidFill>
                  <a:srgbClr val="0070C0"/>
                </a:solidFill>
                <a:latin typeface="Tahoma"/>
                <a:ea typeface="Tahoma"/>
                <a:cs typeface="Tahoma"/>
                <a:sym typeface="Tahoma"/>
              </a:rPr>
              <a:t>Starfill Deep </a:t>
            </a:r>
            <a:r>
              <a:rPr lang="en-US" sz="1100">
                <a:solidFill>
                  <a:schemeClr val="dk1"/>
                </a:solidFill>
                <a:latin typeface="Tahoma"/>
                <a:ea typeface="Tahoma"/>
                <a:cs typeface="Tahoma"/>
                <a:sym typeface="Tahoma"/>
              </a:rPr>
              <a:t>Plus voor natuurlijk volume in het wang- en kaakgebied en voor uitstekend volume </a:t>
            </a:r>
            <a:r>
              <a:rPr lang="en-US" sz="1100">
                <a:solidFill>
                  <a:srgbClr val="CC3399"/>
                </a:solidFill>
                <a:latin typeface="Tahoma"/>
                <a:ea typeface="Tahoma"/>
                <a:cs typeface="Tahoma"/>
                <a:sym typeface="Tahoma"/>
              </a:rPr>
              <a:t>Starfill Implant Plus</a:t>
            </a:r>
            <a:r>
              <a:rPr lang="en-US" sz="1100">
                <a:solidFill>
                  <a:schemeClr val="dk1"/>
                </a:solidFill>
                <a:latin typeface="Tahoma"/>
                <a:ea typeface="Tahoma"/>
                <a:cs typeface="Tahoma"/>
                <a:sym typeface="Tahoma"/>
              </a:rPr>
              <a:t>. </a:t>
            </a:r>
            <a:endParaRPr/>
          </a:p>
          <a:p>
            <a:pPr indent="86995" lvl="0" marL="93345" marR="5080" rtl="0" algn="l">
              <a:lnSpc>
                <a:spcPct val="100000"/>
              </a:lnSpc>
              <a:spcBef>
                <a:spcPts val="100"/>
              </a:spcBef>
              <a:spcAft>
                <a:spcPts val="0"/>
              </a:spcAft>
              <a:buNone/>
            </a:pPr>
            <a:r>
              <a:t/>
            </a:r>
            <a:endParaRPr sz="1100">
              <a:solidFill>
                <a:schemeClr val="dk1"/>
              </a:solidFill>
              <a:latin typeface="Tahoma"/>
              <a:ea typeface="Tahoma"/>
              <a:cs typeface="Tahoma"/>
              <a:sym typeface="Tahoma"/>
            </a:endParaRPr>
          </a:p>
          <a:p>
            <a:pPr indent="86995" lvl="0" marL="93345" marR="5080" rtl="0" algn="l">
              <a:lnSpc>
                <a:spcPct val="100000"/>
              </a:lnSpc>
              <a:spcBef>
                <a:spcPts val="100"/>
              </a:spcBef>
              <a:spcAft>
                <a:spcPts val="0"/>
              </a:spcAft>
              <a:buNone/>
            </a:pPr>
            <a:r>
              <a:rPr lang="en-US" sz="1100">
                <a:solidFill>
                  <a:schemeClr val="dk1"/>
                </a:solidFill>
                <a:latin typeface="Tahoma"/>
                <a:ea typeface="Tahoma"/>
                <a:cs typeface="Tahoma"/>
                <a:sym typeface="Tahoma"/>
              </a:rPr>
              <a:t>Gebruik Starfill Deep Plus voor diep nasolabiaalplooien (subQ/diepe dermis), en voor milde nasolabiale plooien, </a:t>
            </a:r>
            <a:r>
              <a:rPr lang="en-US" sz="1100">
                <a:solidFill>
                  <a:srgbClr val="FF0000"/>
                </a:solidFill>
                <a:latin typeface="Tahoma"/>
                <a:ea typeface="Tahoma"/>
                <a:cs typeface="Tahoma"/>
                <a:sym typeface="Tahoma"/>
              </a:rPr>
              <a:t>gebruik Starfill Plus.</a:t>
            </a:r>
            <a:endParaRPr sz="1100">
              <a:solidFill>
                <a:srgbClr val="FF0000"/>
              </a:solidFill>
              <a:latin typeface="Tahoma"/>
              <a:ea typeface="Tahoma"/>
              <a:cs typeface="Tahoma"/>
              <a:sym typeface="Tahoma"/>
            </a:endParaRPr>
          </a:p>
        </p:txBody>
      </p:sp>
      <p:sp>
        <p:nvSpPr>
          <p:cNvPr id="114" name="Google Shape;114;p13"/>
          <p:cNvSpPr txBox="1"/>
          <p:nvPr/>
        </p:nvSpPr>
        <p:spPr>
          <a:xfrm>
            <a:off x="7815017" y="2776742"/>
            <a:ext cx="2667635" cy="85921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solidFill>
                  <a:srgbClr val="0070C0"/>
                </a:solidFill>
                <a:latin typeface="Tahoma"/>
                <a:ea typeface="Tahoma"/>
                <a:cs typeface="Tahoma"/>
                <a:sym typeface="Tahoma"/>
              </a:rPr>
              <a:t>Starfill Deep Plus </a:t>
            </a:r>
            <a:r>
              <a:rPr lang="en-US" sz="1100">
                <a:solidFill>
                  <a:schemeClr val="dk1"/>
                </a:solidFill>
                <a:latin typeface="Tahoma"/>
                <a:ea typeface="Tahoma"/>
                <a:cs typeface="Tahoma"/>
                <a:sym typeface="Tahoma"/>
              </a:rPr>
              <a:t>heeft voldoende cohesie en elasticiteitsmodulus voor voorhoofdsvergroting. Voor een natuurlijkere uitstraling kunt u ook </a:t>
            </a:r>
            <a:r>
              <a:rPr lang="en-US" sz="1100">
                <a:solidFill>
                  <a:srgbClr val="FF0000"/>
                </a:solidFill>
                <a:latin typeface="Tahoma"/>
                <a:ea typeface="Tahoma"/>
                <a:cs typeface="Tahoma"/>
                <a:sym typeface="Tahoma"/>
              </a:rPr>
              <a:t>Starfill Plus gebruiken</a:t>
            </a:r>
            <a:endParaRPr sz="1100">
              <a:solidFill>
                <a:srgbClr val="FF0000"/>
              </a:solidFill>
              <a:latin typeface="Tahoma"/>
              <a:ea typeface="Tahoma"/>
              <a:cs typeface="Tahoma"/>
              <a:sym typeface="Tahoma"/>
            </a:endParaRPr>
          </a:p>
        </p:txBody>
      </p:sp>
      <p:sp>
        <p:nvSpPr>
          <p:cNvPr id="115" name="Google Shape;115;p13"/>
          <p:cNvSpPr txBox="1"/>
          <p:nvPr/>
        </p:nvSpPr>
        <p:spPr>
          <a:xfrm>
            <a:off x="7838625" y="4702497"/>
            <a:ext cx="2376805" cy="5206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solidFill>
                  <a:schemeClr val="dk1"/>
                </a:solidFill>
                <a:latin typeface="Tahoma"/>
                <a:ea typeface="Tahoma"/>
                <a:cs typeface="Tahoma"/>
                <a:sym typeface="Tahoma"/>
              </a:rPr>
              <a:t>Gebruik </a:t>
            </a:r>
            <a:r>
              <a:rPr lang="en-US" sz="1100">
                <a:solidFill>
                  <a:srgbClr val="FF0000"/>
                </a:solidFill>
                <a:latin typeface="Tahoma"/>
                <a:ea typeface="Tahoma"/>
                <a:cs typeface="Tahoma"/>
                <a:sym typeface="Tahoma"/>
              </a:rPr>
              <a:t>Starfill Plus </a:t>
            </a:r>
            <a:r>
              <a:rPr lang="en-US" sz="1100">
                <a:solidFill>
                  <a:schemeClr val="dk1"/>
                </a:solidFill>
                <a:latin typeface="Tahoma"/>
                <a:ea typeface="Tahoma"/>
                <a:cs typeface="Tahoma"/>
                <a:sym typeface="Tahoma"/>
              </a:rPr>
              <a:t>voor natuurlijk volume, voor volume en contouren gebruik je </a:t>
            </a:r>
            <a:r>
              <a:rPr lang="en-US" sz="1100">
                <a:solidFill>
                  <a:srgbClr val="0070C0"/>
                </a:solidFill>
                <a:latin typeface="Tahoma"/>
                <a:ea typeface="Tahoma"/>
                <a:cs typeface="Tahoma"/>
                <a:sym typeface="Tahoma"/>
              </a:rPr>
              <a:t>Starfill Deep Plus</a:t>
            </a:r>
            <a:endParaRPr sz="1100">
              <a:solidFill>
                <a:srgbClr val="0070C0"/>
              </a:solidFill>
              <a:latin typeface="Tahoma"/>
              <a:ea typeface="Tahoma"/>
              <a:cs typeface="Tahoma"/>
              <a:sym typeface="Tahoma"/>
            </a:endParaRPr>
          </a:p>
        </p:txBody>
      </p:sp>
      <p:sp>
        <p:nvSpPr>
          <p:cNvPr id="116" name="Google Shape;116;p13"/>
          <p:cNvSpPr txBox="1"/>
          <p:nvPr/>
        </p:nvSpPr>
        <p:spPr>
          <a:xfrm>
            <a:off x="7815018" y="5564254"/>
            <a:ext cx="2289175" cy="5206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solidFill>
                  <a:schemeClr val="dk1"/>
                </a:solidFill>
                <a:latin typeface="Tahoma"/>
                <a:ea typeface="Tahoma"/>
                <a:cs typeface="Tahoma"/>
                <a:sym typeface="Tahoma"/>
              </a:rPr>
              <a:t>Voor de kin is een sterk vulmiddel geschikt, gebruik </a:t>
            </a:r>
            <a:r>
              <a:rPr lang="en-US" sz="1100">
                <a:solidFill>
                  <a:srgbClr val="CC3399"/>
                </a:solidFill>
                <a:latin typeface="Tahoma"/>
                <a:ea typeface="Tahoma"/>
                <a:cs typeface="Tahoma"/>
                <a:sym typeface="Tahoma"/>
              </a:rPr>
              <a:t>Starfill Implant Plus</a:t>
            </a:r>
            <a:endParaRPr sz="1100">
              <a:solidFill>
                <a:srgbClr val="CC3399"/>
              </a:solidFill>
              <a:latin typeface="Tahoma"/>
              <a:ea typeface="Tahoma"/>
              <a:cs typeface="Tahoma"/>
              <a:sym typeface="Tahoma"/>
            </a:endParaRPr>
          </a:p>
        </p:txBody>
      </p:sp>
      <p:grpSp>
        <p:nvGrpSpPr>
          <p:cNvPr id="117" name="Google Shape;117;p13"/>
          <p:cNvGrpSpPr/>
          <p:nvPr/>
        </p:nvGrpSpPr>
        <p:grpSpPr>
          <a:xfrm>
            <a:off x="2934568" y="1268198"/>
            <a:ext cx="5033110" cy="6440109"/>
            <a:chOff x="2984672" y="1116391"/>
            <a:chExt cx="5033110" cy="6440109"/>
          </a:xfrm>
        </p:grpSpPr>
        <p:pic>
          <p:nvPicPr>
            <p:cNvPr id="118" name="Google Shape;118;p13"/>
            <p:cNvPicPr preferRelativeResize="0"/>
            <p:nvPr/>
          </p:nvPicPr>
          <p:blipFill rotWithShape="1">
            <a:blip r:embed="rId3">
              <a:alphaModFix/>
            </a:blip>
            <a:srcRect b="0" l="0" r="0" t="0"/>
            <a:stretch/>
          </p:blipFill>
          <p:spPr>
            <a:xfrm>
              <a:off x="3052961" y="1116391"/>
              <a:ext cx="4964821" cy="6440109"/>
            </a:xfrm>
            <a:prstGeom prst="rect">
              <a:avLst/>
            </a:prstGeom>
            <a:noFill/>
            <a:ln>
              <a:noFill/>
            </a:ln>
          </p:spPr>
        </p:pic>
        <p:sp>
          <p:nvSpPr>
            <p:cNvPr id="119" name="Google Shape;119;p13"/>
            <p:cNvSpPr/>
            <p:nvPr/>
          </p:nvSpPr>
          <p:spPr>
            <a:xfrm>
              <a:off x="3198660" y="1779689"/>
              <a:ext cx="4407535" cy="5560060"/>
            </a:xfrm>
            <a:custGeom>
              <a:rect b="b" l="l" r="r" t="t"/>
              <a:pathLst>
                <a:path extrusionOk="0" h="5560059" w="4407534">
                  <a:moveTo>
                    <a:pt x="0" y="0"/>
                  </a:moveTo>
                  <a:lnTo>
                    <a:pt x="4407419" y="0"/>
                  </a:lnTo>
                  <a:lnTo>
                    <a:pt x="4407419" y="5559762"/>
                  </a:lnTo>
                  <a:lnTo>
                    <a:pt x="0" y="5559762"/>
                  </a:lnTo>
                  <a:lnTo>
                    <a:pt x="0" y="0"/>
                  </a:lnTo>
                  <a:close/>
                </a:path>
              </a:pathLst>
            </a:custGeom>
            <a:noFill/>
            <a:ln cap="flat" cmpd="sng" w="12675">
              <a:solidFill>
                <a:srgbClr val="E7E6E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3"/>
            <p:cNvSpPr/>
            <p:nvPr/>
          </p:nvSpPr>
          <p:spPr>
            <a:xfrm>
              <a:off x="2984672" y="3678590"/>
              <a:ext cx="1751964" cy="0"/>
            </a:xfrm>
            <a:custGeom>
              <a:rect b="b" l="l" r="r" t="t"/>
              <a:pathLst>
                <a:path extrusionOk="0" h="120000" w="1751964">
                  <a:moveTo>
                    <a:pt x="0" y="0"/>
                  </a:moveTo>
                  <a:lnTo>
                    <a:pt x="1751447" y="0"/>
                  </a:lnTo>
                </a:path>
              </a:pathLst>
            </a:custGeom>
            <a:noFill/>
            <a:ln cap="flat" cmpd="sng" w="9525">
              <a:solidFill>
                <a:srgbClr val="70AD4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3"/>
            <p:cNvSpPr/>
            <p:nvPr/>
          </p:nvSpPr>
          <p:spPr>
            <a:xfrm>
              <a:off x="3062748" y="4442529"/>
              <a:ext cx="2199005" cy="8890"/>
            </a:xfrm>
            <a:custGeom>
              <a:rect b="b" l="l" r="r" t="t"/>
              <a:pathLst>
                <a:path extrusionOk="0" h="8889" w="2199004">
                  <a:moveTo>
                    <a:pt x="0" y="8363"/>
                  </a:moveTo>
                  <a:lnTo>
                    <a:pt x="2198556" y="0"/>
                  </a:lnTo>
                </a:path>
              </a:pathLst>
            </a:custGeom>
            <a:noFill/>
            <a:ln cap="flat" cmpd="sng" w="9525">
              <a:solidFill>
                <a:srgbClr val="00B0F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3"/>
            <p:cNvSpPr/>
            <p:nvPr/>
          </p:nvSpPr>
          <p:spPr>
            <a:xfrm>
              <a:off x="3057421" y="4722487"/>
              <a:ext cx="2345055" cy="318135"/>
            </a:xfrm>
            <a:custGeom>
              <a:rect b="b" l="l" r="r" t="t"/>
              <a:pathLst>
                <a:path extrusionOk="0" h="318135" w="2345054">
                  <a:moveTo>
                    <a:pt x="0" y="317760"/>
                  </a:moveTo>
                  <a:lnTo>
                    <a:pt x="2344948" y="0"/>
                  </a:lnTo>
                </a:path>
              </a:pathLst>
            </a:custGeom>
            <a:noFill/>
            <a:ln cap="flat" cmpd="sng" w="9525">
              <a:solidFill>
                <a:srgbClr val="ED7D3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3"/>
            <p:cNvSpPr/>
            <p:nvPr/>
          </p:nvSpPr>
          <p:spPr>
            <a:xfrm>
              <a:off x="5873186" y="3141650"/>
              <a:ext cx="1868805" cy="0"/>
            </a:xfrm>
            <a:custGeom>
              <a:rect b="b" l="l" r="r" t="t"/>
              <a:pathLst>
                <a:path extrusionOk="0" h="120000" w="1868804">
                  <a:moveTo>
                    <a:pt x="0" y="0"/>
                  </a:moveTo>
                  <a:lnTo>
                    <a:pt x="1868806" y="0"/>
                  </a:lnTo>
                </a:path>
              </a:pathLst>
            </a:custGeom>
            <a:noFill/>
            <a:ln cap="flat" cmpd="sng" w="9525">
              <a:solidFill>
                <a:srgbClr val="70AD4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4" name="Google Shape;124;p13"/>
          <p:cNvSpPr txBox="1"/>
          <p:nvPr/>
        </p:nvSpPr>
        <p:spPr>
          <a:xfrm>
            <a:off x="7829113" y="3807620"/>
            <a:ext cx="2759710" cy="52832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100">
                <a:solidFill>
                  <a:schemeClr val="dk1"/>
                </a:solidFill>
                <a:latin typeface="Tahoma"/>
                <a:ea typeface="Tahoma"/>
                <a:cs typeface="Tahoma"/>
                <a:sym typeface="Tahoma"/>
              </a:rPr>
              <a:t>Gebruik voor neusvergroting</a:t>
            </a:r>
            <a:r>
              <a:rPr lang="en-US" sz="1100">
                <a:solidFill>
                  <a:srgbClr val="CC3399"/>
                </a:solidFill>
                <a:latin typeface="Tahoma"/>
                <a:ea typeface="Tahoma"/>
                <a:cs typeface="Tahoma"/>
                <a:sym typeface="Tahoma"/>
              </a:rPr>
              <a:t> Starfill Implant Plus </a:t>
            </a:r>
            <a:r>
              <a:rPr lang="en-US" sz="1100">
                <a:solidFill>
                  <a:schemeClr val="dk1"/>
                </a:solidFill>
                <a:latin typeface="Tahoma"/>
                <a:ea typeface="Tahoma"/>
                <a:cs typeface="Tahoma"/>
                <a:sym typeface="Tahoma"/>
              </a:rPr>
              <a:t>met hoge cohesie en elasticiteit</a:t>
            </a:r>
            <a:endParaRPr sz="1100">
              <a:solidFill>
                <a:schemeClr val="dk1"/>
              </a:solidFill>
              <a:latin typeface="Tahoma"/>
              <a:ea typeface="Tahoma"/>
              <a:cs typeface="Tahoma"/>
              <a:sym typeface="Tahoma"/>
            </a:endParaRPr>
          </a:p>
        </p:txBody>
      </p:sp>
      <p:grpSp>
        <p:nvGrpSpPr>
          <p:cNvPr id="125" name="Google Shape;125;p13"/>
          <p:cNvGrpSpPr/>
          <p:nvPr/>
        </p:nvGrpSpPr>
        <p:grpSpPr>
          <a:xfrm>
            <a:off x="5901130" y="3997154"/>
            <a:ext cx="1864995" cy="1670749"/>
            <a:chOff x="5901130" y="3997154"/>
            <a:chExt cx="1864995" cy="1670749"/>
          </a:xfrm>
        </p:grpSpPr>
        <p:sp>
          <p:nvSpPr>
            <p:cNvPr id="126" name="Google Shape;126;p13"/>
            <p:cNvSpPr/>
            <p:nvPr/>
          </p:nvSpPr>
          <p:spPr>
            <a:xfrm>
              <a:off x="5915226" y="3997154"/>
              <a:ext cx="1840864" cy="0"/>
            </a:xfrm>
            <a:custGeom>
              <a:rect b="b" l="l" r="r" t="t"/>
              <a:pathLst>
                <a:path extrusionOk="0" h="120000" w="1840865">
                  <a:moveTo>
                    <a:pt x="0" y="0"/>
                  </a:moveTo>
                  <a:lnTo>
                    <a:pt x="1840861" y="0"/>
                  </a:lnTo>
                </a:path>
              </a:pathLst>
            </a:custGeom>
            <a:noFill/>
            <a:ln cap="flat" cmpd="sng" w="9525">
              <a:solidFill>
                <a:srgbClr val="00B0F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3"/>
            <p:cNvSpPr/>
            <p:nvPr/>
          </p:nvSpPr>
          <p:spPr>
            <a:xfrm>
              <a:off x="5936246" y="4997048"/>
              <a:ext cx="1819910" cy="0"/>
            </a:xfrm>
            <a:custGeom>
              <a:rect b="b" l="l" r="r" t="t"/>
              <a:pathLst>
                <a:path extrusionOk="0" h="120000" w="1819909">
                  <a:moveTo>
                    <a:pt x="0" y="0"/>
                  </a:moveTo>
                  <a:lnTo>
                    <a:pt x="1819842" y="0"/>
                  </a:lnTo>
                </a:path>
              </a:pathLst>
            </a:custGeom>
            <a:noFill/>
            <a:ln cap="flat" cmpd="sng" w="9525">
              <a:solidFill>
                <a:srgbClr val="92D05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3"/>
            <p:cNvSpPr/>
            <p:nvPr/>
          </p:nvSpPr>
          <p:spPr>
            <a:xfrm>
              <a:off x="5901130" y="5389773"/>
              <a:ext cx="1864995" cy="278130"/>
            </a:xfrm>
            <a:custGeom>
              <a:rect b="b" l="l" r="r" t="t"/>
              <a:pathLst>
                <a:path extrusionOk="0" h="278129" w="1864995">
                  <a:moveTo>
                    <a:pt x="0" y="0"/>
                  </a:moveTo>
                  <a:lnTo>
                    <a:pt x="1864469" y="277797"/>
                  </a:lnTo>
                </a:path>
              </a:pathLst>
            </a:custGeom>
            <a:noFill/>
            <a:ln cap="flat" cmpd="sng" w="9525">
              <a:solidFill>
                <a:srgbClr val="00B0F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9" name="Google Shape;129;p13"/>
          <p:cNvSpPr txBox="1"/>
          <p:nvPr>
            <p:ph type="title"/>
          </p:nvPr>
        </p:nvSpPr>
        <p:spPr>
          <a:xfrm>
            <a:off x="614888" y="466266"/>
            <a:ext cx="2467610"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latin typeface="Calibri"/>
                <a:ea typeface="Calibri"/>
                <a:cs typeface="Calibri"/>
                <a:sym typeface="Calibri"/>
              </a:rPr>
              <a:t>Starﬁll </a:t>
            </a:r>
            <a:r>
              <a:rPr b="1" lang="en-US" sz="2000">
                <a:solidFill>
                  <a:srgbClr val="4C4C4E"/>
                </a:solidFill>
                <a:latin typeface="Calibri"/>
                <a:ea typeface="Calibri"/>
                <a:cs typeface="Calibri"/>
                <a:sym typeface="Calibri"/>
              </a:rPr>
              <a:t>Introductie </a:t>
            </a:r>
            <a:endParaRPr sz="2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4"/>
          <p:cNvPicPr preferRelativeResize="0"/>
          <p:nvPr/>
        </p:nvPicPr>
        <p:blipFill rotWithShape="1">
          <a:blip r:embed="rId3">
            <a:alphaModFix/>
          </a:blip>
          <a:srcRect b="0" l="0" r="0" t="0"/>
          <a:stretch/>
        </p:blipFill>
        <p:spPr>
          <a:xfrm>
            <a:off x="7429661" y="6723007"/>
            <a:ext cx="2351869" cy="450301"/>
          </a:xfrm>
          <a:prstGeom prst="rect">
            <a:avLst/>
          </a:prstGeom>
          <a:noFill/>
          <a:ln>
            <a:noFill/>
          </a:ln>
        </p:spPr>
      </p:pic>
      <p:pic>
        <p:nvPicPr>
          <p:cNvPr descr="Gezicht van een vrouw" id="136" name="Google Shape;136;p14"/>
          <p:cNvPicPr preferRelativeResize="0"/>
          <p:nvPr/>
        </p:nvPicPr>
        <p:blipFill rotWithShape="1">
          <a:blip r:embed="rId4">
            <a:alphaModFix/>
          </a:blip>
          <a:srcRect b="0" l="0" r="0" t="0"/>
          <a:stretch/>
        </p:blipFill>
        <p:spPr>
          <a:xfrm>
            <a:off x="0" y="0"/>
            <a:ext cx="10680700" cy="8355012"/>
          </a:xfrm>
          <a:prstGeom prst="rect">
            <a:avLst/>
          </a:prstGeom>
          <a:noFill/>
          <a:ln>
            <a:noFill/>
          </a:ln>
        </p:spPr>
      </p:pic>
      <p:sp>
        <p:nvSpPr>
          <p:cNvPr id="137" name="Google Shape;137;p14"/>
          <p:cNvSpPr/>
          <p:nvPr/>
        </p:nvSpPr>
        <p:spPr>
          <a:xfrm>
            <a:off x="9274692" y="1068192"/>
            <a:ext cx="1371600" cy="798461"/>
          </a:xfrm>
          <a:prstGeom prst="rect">
            <a:avLst/>
          </a:prstGeom>
          <a:solidFill>
            <a:srgbClr val="0070C0"/>
          </a:solid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en-US" sz="4000" strike="noStrike">
                <a:solidFill>
                  <a:srgbClr val="FFFFFF"/>
                </a:solidFill>
                <a:latin typeface="Gill Sans"/>
                <a:ea typeface="Gill Sans"/>
                <a:cs typeface="Gill Sans"/>
                <a:sym typeface="Gill Sans"/>
              </a:rPr>
              <a:t>CC</a:t>
            </a:r>
            <a:endParaRPr/>
          </a:p>
          <a:p>
            <a:pPr indent="0" lvl="0" marL="0" marR="0" rtl="1" algn="l">
              <a:spcBef>
                <a:spcPts val="0"/>
              </a:spcBef>
              <a:spcAft>
                <a:spcPts val="0"/>
              </a:spcAft>
              <a:buNone/>
            </a:pPr>
            <a:r>
              <a:t/>
            </a:r>
            <a:endParaRPr b="0" i="0" sz="4400" strike="noStrike">
              <a:solidFill>
                <a:srgbClr val="000000"/>
              </a:solidFill>
              <a:latin typeface="Times New Roman"/>
              <a:ea typeface="Times New Roman"/>
              <a:cs typeface="Times New Roman"/>
              <a:sym typeface="Times New Roman"/>
            </a:endParaRPr>
          </a:p>
          <a:p>
            <a:pPr indent="0" lvl="0" marL="0" marR="0" rtl="1" algn="l">
              <a:spcBef>
                <a:spcPts val="0"/>
              </a:spcBef>
              <a:spcAft>
                <a:spcPts val="0"/>
              </a:spcAft>
              <a:buNone/>
            </a:pPr>
            <a:r>
              <a:t/>
            </a:r>
            <a:endParaRPr b="0" i="0" sz="4400" strike="noStrike">
              <a:solidFill>
                <a:srgbClr val="000000"/>
              </a:solidFill>
              <a:latin typeface="Times New Roman"/>
              <a:ea typeface="Times New Roman"/>
              <a:cs typeface="Times New Roman"/>
              <a:sym typeface="Times New Roman"/>
            </a:endParaRPr>
          </a:p>
        </p:txBody>
      </p:sp>
      <p:sp>
        <p:nvSpPr>
          <p:cNvPr id="138" name="Google Shape;138;p14"/>
          <p:cNvSpPr txBox="1"/>
          <p:nvPr/>
        </p:nvSpPr>
        <p:spPr>
          <a:xfrm>
            <a:off x="387350" y="1069816"/>
            <a:ext cx="6219013" cy="707886"/>
          </a:xfrm>
          <a:prstGeom prst="rect">
            <a:avLst/>
          </a:prstGeom>
          <a:noFill/>
          <a:ln>
            <a:noFill/>
          </a:ln>
        </p:spPr>
        <p:txBody>
          <a:bodyPr anchorCtr="0" anchor="t" bIns="45700" lIns="91425" spcFirstLastPara="1" rIns="91425" wrap="square" tIns="45700">
            <a:spAutoFit/>
          </a:bodyPr>
          <a:lstStyle/>
          <a:p>
            <a:pPr indent="0" lvl="0" marL="12700" marR="0" rtl="0" algn="l">
              <a:lnSpc>
                <a:spcPct val="100000"/>
              </a:lnSpc>
              <a:spcBef>
                <a:spcPts val="0"/>
              </a:spcBef>
              <a:spcAft>
                <a:spcPts val="0"/>
              </a:spcAft>
              <a:buNone/>
            </a:pPr>
            <a:r>
              <a:rPr lang="en-US" sz="4000">
                <a:solidFill>
                  <a:schemeClr val="lt1"/>
                </a:solidFill>
                <a:latin typeface="Calibri"/>
                <a:ea typeface="Calibri"/>
                <a:cs typeface="Calibri"/>
                <a:sym typeface="Calibri"/>
              </a:rPr>
              <a:t>Onderdelen Starfill: </a:t>
            </a:r>
            <a:endParaRPr/>
          </a:p>
        </p:txBody>
      </p:sp>
      <p:sp>
        <p:nvSpPr>
          <p:cNvPr id="139" name="Google Shape;139;p14"/>
          <p:cNvSpPr txBox="1"/>
          <p:nvPr/>
        </p:nvSpPr>
        <p:spPr>
          <a:xfrm>
            <a:off x="311150" y="2747198"/>
            <a:ext cx="6608283" cy="206210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3200"/>
              <a:buFont typeface="Arial"/>
              <a:buChar char="•"/>
            </a:pPr>
            <a:r>
              <a:rPr b="1" lang="en-US" sz="3200">
                <a:solidFill>
                  <a:schemeClr val="lt1"/>
                </a:solidFill>
                <a:latin typeface="Calibri"/>
                <a:ea typeface="Calibri"/>
                <a:cs typeface="Calibri"/>
                <a:sym typeface="Calibri"/>
              </a:rPr>
              <a:t>HET 9 PROCESZEEP-technologie</a:t>
            </a:r>
            <a:endParaRPr/>
          </a:p>
          <a:p>
            <a:pPr indent="-285750" lvl="0" marL="285750" marR="0" rtl="0" algn="l">
              <a:spcBef>
                <a:spcPts val="0"/>
              </a:spcBef>
              <a:spcAft>
                <a:spcPts val="0"/>
              </a:spcAft>
              <a:buClr>
                <a:schemeClr val="lt1"/>
              </a:buClr>
              <a:buSzPts val="3200"/>
              <a:buFont typeface="Arial"/>
              <a:buChar char="•"/>
            </a:pPr>
            <a:r>
              <a:rPr b="1" lang="en-US" sz="3200">
                <a:solidFill>
                  <a:schemeClr val="lt1"/>
                </a:solidFill>
                <a:latin typeface="Calibri"/>
                <a:ea typeface="Calibri"/>
                <a:cs typeface="Calibri"/>
                <a:sym typeface="Calibri"/>
              </a:rPr>
              <a:t>2CM-technologie (MoD)</a:t>
            </a:r>
            <a:endParaRPr/>
          </a:p>
          <a:p>
            <a:pPr indent="-285750" lvl="0" marL="285750" marR="0" rtl="0" algn="l">
              <a:spcBef>
                <a:spcPts val="0"/>
              </a:spcBef>
              <a:spcAft>
                <a:spcPts val="0"/>
              </a:spcAft>
              <a:buClr>
                <a:schemeClr val="lt1"/>
              </a:buClr>
              <a:buSzPts val="3200"/>
              <a:buFont typeface="Arial"/>
              <a:buChar char="•"/>
            </a:pPr>
            <a:r>
              <a:rPr b="1" lang="en-US" sz="3200">
                <a:solidFill>
                  <a:schemeClr val="lt1"/>
                </a:solidFill>
                <a:latin typeface="Calibri"/>
                <a:ea typeface="Calibri"/>
                <a:cs typeface="Calibri"/>
                <a:sym typeface="Calibri"/>
              </a:rPr>
              <a:t>Downing-proces (uniforme en fijne deeltjes, hoge cohesie)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5"/>
          <p:cNvSpPr txBox="1"/>
          <p:nvPr>
            <p:ph type="title"/>
          </p:nvPr>
        </p:nvSpPr>
        <p:spPr>
          <a:xfrm>
            <a:off x="614888" y="466266"/>
            <a:ext cx="3206115" cy="33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4C4C4E"/>
                </a:solidFill>
                <a:latin typeface="Tahoma"/>
                <a:ea typeface="Tahoma"/>
                <a:cs typeface="Tahoma"/>
                <a:sym typeface="Tahoma"/>
              </a:rPr>
              <a:t>Ideal Conditions of HA Filler</a:t>
            </a:r>
            <a:endParaRPr sz="2000">
              <a:latin typeface="Tahoma"/>
              <a:ea typeface="Tahoma"/>
              <a:cs typeface="Tahoma"/>
              <a:sym typeface="Tahoma"/>
            </a:endParaRPr>
          </a:p>
        </p:txBody>
      </p:sp>
      <p:pic>
        <p:nvPicPr>
          <p:cNvPr id="146" name="Google Shape;146;p15"/>
          <p:cNvPicPr preferRelativeResize="0"/>
          <p:nvPr/>
        </p:nvPicPr>
        <p:blipFill rotWithShape="1">
          <a:blip r:embed="rId3">
            <a:alphaModFix/>
          </a:blip>
          <a:srcRect b="0" l="0" r="0" t="0"/>
          <a:stretch/>
        </p:blipFill>
        <p:spPr>
          <a:xfrm>
            <a:off x="863787" y="2247713"/>
            <a:ext cx="3881291" cy="5308786"/>
          </a:xfrm>
          <a:prstGeom prst="rect">
            <a:avLst/>
          </a:prstGeom>
          <a:noFill/>
          <a:ln>
            <a:noFill/>
          </a:ln>
        </p:spPr>
      </p:pic>
      <p:sp>
        <p:nvSpPr>
          <p:cNvPr id="147" name="Google Shape;147;p15"/>
          <p:cNvSpPr txBox="1"/>
          <p:nvPr/>
        </p:nvSpPr>
        <p:spPr>
          <a:xfrm>
            <a:off x="6663678" y="2289930"/>
            <a:ext cx="892810" cy="5130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200">
                <a:solidFill>
                  <a:schemeClr val="dk1"/>
                </a:solidFill>
                <a:latin typeface="Arial"/>
                <a:ea typeface="Arial"/>
                <a:cs typeface="Arial"/>
                <a:sym typeface="Arial"/>
              </a:rPr>
              <a:t>Safe</a:t>
            </a:r>
            <a:endParaRPr sz="3200">
              <a:solidFill>
                <a:schemeClr val="dk1"/>
              </a:solidFill>
              <a:latin typeface="Arial"/>
              <a:ea typeface="Arial"/>
              <a:cs typeface="Arial"/>
              <a:sym typeface="Arial"/>
            </a:endParaRPr>
          </a:p>
        </p:txBody>
      </p:sp>
      <p:sp>
        <p:nvSpPr>
          <p:cNvPr id="148" name="Google Shape;148;p15"/>
          <p:cNvSpPr txBox="1"/>
          <p:nvPr/>
        </p:nvSpPr>
        <p:spPr>
          <a:xfrm>
            <a:off x="5214913" y="4372516"/>
            <a:ext cx="1772920"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Cost-eﬀective</a:t>
            </a:r>
            <a:endParaRPr sz="2000">
              <a:solidFill>
                <a:schemeClr val="dk1"/>
              </a:solidFill>
              <a:latin typeface="Arial"/>
              <a:ea typeface="Arial"/>
              <a:cs typeface="Arial"/>
              <a:sym typeface="Arial"/>
            </a:endParaRPr>
          </a:p>
        </p:txBody>
      </p:sp>
      <p:sp>
        <p:nvSpPr>
          <p:cNvPr id="149" name="Google Shape;149;p15"/>
          <p:cNvSpPr txBox="1"/>
          <p:nvPr/>
        </p:nvSpPr>
        <p:spPr>
          <a:xfrm>
            <a:off x="7562081" y="4372516"/>
            <a:ext cx="1310005" cy="895350"/>
          </a:xfrm>
          <a:prstGeom prst="rect">
            <a:avLst/>
          </a:prstGeom>
          <a:noFill/>
          <a:ln>
            <a:noFill/>
          </a:ln>
        </p:spPr>
        <p:txBody>
          <a:bodyPr anchorCtr="0" anchor="t" bIns="0" lIns="0" spcFirstLastPara="1" rIns="0" wrap="square" tIns="12700">
            <a:spAutoFit/>
          </a:bodyPr>
          <a:lstStyle/>
          <a:p>
            <a:pPr indent="0" lvl="0" marL="194945" marR="0" rtl="0" algn="l">
              <a:lnSpc>
                <a:spcPct val="100000"/>
              </a:lnSpc>
              <a:spcBef>
                <a:spcPts val="0"/>
              </a:spcBef>
              <a:spcAft>
                <a:spcPts val="0"/>
              </a:spcAft>
              <a:buNone/>
            </a:pPr>
            <a:r>
              <a:rPr b="1" lang="en-US" sz="2000">
                <a:solidFill>
                  <a:schemeClr val="dk1"/>
                </a:solidFill>
                <a:latin typeface="Arial"/>
                <a:ea typeface="Arial"/>
                <a:cs typeface="Arial"/>
                <a:sym typeface="Arial"/>
              </a:rPr>
              <a:t>Eﬀective</a:t>
            </a:r>
            <a:endParaRPr sz="2000">
              <a:solidFill>
                <a:schemeClr val="dk1"/>
              </a:solidFill>
              <a:latin typeface="Arial"/>
              <a:ea typeface="Arial"/>
              <a:cs typeface="Arial"/>
              <a:sym typeface="Arial"/>
            </a:endParaRPr>
          </a:p>
          <a:p>
            <a:pPr indent="-38100" lvl="0" marL="50165" marR="100330" rtl="0" algn="l">
              <a:lnSpc>
                <a:spcPct val="100000"/>
              </a:lnSpc>
              <a:spcBef>
                <a:spcPts val="1085"/>
              </a:spcBef>
              <a:spcAft>
                <a:spcPts val="0"/>
              </a:spcAft>
              <a:buNone/>
            </a:pPr>
            <a:r>
              <a:rPr lang="en-US" sz="1400">
                <a:solidFill>
                  <a:schemeClr val="dk1"/>
                </a:solidFill>
                <a:latin typeface="Helvetica Neue"/>
                <a:ea typeface="Helvetica Neue"/>
                <a:cs typeface="Helvetica Neue"/>
                <a:sym typeface="Helvetica Neue"/>
              </a:rPr>
              <a:t>(Easy injection  and molding)</a:t>
            </a:r>
            <a:endParaRPr sz="1400">
              <a:solidFill>
                <a:schemeClr val="dk1"/>
              </a:solidFill>
              <a:latin typeface="Helvetica Neue"/>
              <a:ea typeface="Helvetica Neue"/>
              <a:cs typeface="Helvetica Neue"/>
              <a:sym typeface="Helvetica Neue"/>
            </a:endParaRPr>
          </a:p>
        </p:txBody>
      </p:sp>
      <p:pic>
        <p:nvPicPr>
          <p:cNvPr id="150" name="Google Shape;150;p15"/>
          <p:cNvPicPr preferRelativeResize="0"/>
          <p:nvPr/>
        </p:nvPicPr>
        <p:blipFill rotWithShape="1">
          <a:blip r:embed="rId4">
            <a:alphaModFix/>
          </a:blip>
          <a:srcRect b="0" l="0" r="0" t="0"/>
          <a:stretch/>
        </p:blipFill>
        <p:spPr>
          <a:xfrm>
            <a:off x="4902436" y="1584483"/>
            <a:ext cx="4446581" cy="41773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